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6.svg" ContentType="image/svg+xml"/>
  <Override PartName="/ppt/media/image68.svg" ContentType="image/svg+xml"/>
  <Override PartName="/ppt/media/image7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51"/>
  </p:notesMasterIdLst>
  <p:handoutMasterIdLst>
    <p:handoutMasterId r:id="rId52"/>
  </p:handoutMasterIdLst>
  <p:sldIdLst>
    <p:sldId id="257" r:id="rId4"/>
    <p:sldId id="261" r:id="rId5"/>
    <p:sldId id="10314" r:id="rId6"/>
    <p:sldId id="265" r:id="rId7"/>
    <p:sldId id="266" r:id="rId8"/>
    <p:sldId id="10313" r:id="rId9"/>
    <p:sldId id="10160" r:id="rId10"/>
    <p:sldId id="10317" r:id="rId11"/>
    <p:sldId id="10161" r:id="rId12"/>
    <p:sldId id="10318" r:id="rId13"/>
    <p:sldId id="10319" r:id="rId14"/>
    <p:sldId id="10324" r:id="rId58"/>
    <p:sldId id="275" r:id="rId15"/>
    <p:sldId id="10300" r:id="rId16"/>
    <p:sldId id="10293" r:id="rId17"/>
    <p:sldId id="10294" r:id="rId18"/>
    <p:sldId id="10301" r:id="rId19"/>
    <p:sldId id="280" r:id="rId20"/>
    <p:sldId id="10315" r:id="rId21"/>
    <p:sldId id="283" r:id="rId22"/>
    <p:sldId id="10178" r:id="rId23"/>
    <p:sldId id="10168" r:id="rId24"/>
    <p:sldId id="10316" r:id="rId25"/>
    <p:sldId id="10170" r:id="rId26"/>
    <p:sldId id="391" r:id="rId27"/>
    <p:sldId id="286" r:id="rId28"/>
    <p:sldId id="10322" r:id="rId29"/>
    <p:sldId id="10323" r:id="rId30"/>
    <p:sldId id="293" r:id="rId31"/>
    <p:sldId id="289" r:id="rId32"/>
    <p:sldId id="10171" r:id="rId33"/>
    <p:sldId id="9697" r:id="rId34"/>
    <p:sldId id="9698" r:id="rId35"/>
    <p:sldId id="10164" r:id="rId36"/>
    <p:sldId id="10165" r:id="rId37"/>
    <p:sldId id="437" r:id="rId38"/>
    <p:sldId id="10303" r:id="rId39"/>
    <p:sldId id="10312" r:id="rId40"/>
    <p:sldId id="446" r:id="rId41"/>
    <p:sldId id="10258" r:id="rId42"/>
    <p:sldId id="10151" r:id="rId43"/>
    <p:sldId id="10201" r:id="rId44"/>
    <p:sldId id="9495" r:id="rId45"/>
    <p:sldId id="582" r:id="rId46"/>
    <p:sldId id="583" r:id="rId47"/>
    <p:sldId id="10167" r:id="rId48"/>
    <p:sldId id="584" r:id="rId49"/>
    <p:sldId id="48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317"/>
            <p14:sldId id="10161"/>
            <p14:sldId id="10318"/>
            <p14:sldId id="10319"/>
            <p14:sldId id="275"/>
            <p14:sldId id="10300"/>
            <p14:sldId id="10293"/>
            <p14:sldId id="10294"/>
            <p14:sldId id="10301"/>
            <p14:sldId id="280"/>
            <p14:sldId id="10315"/>
            <p14:sldId id="283"/>
            <p14:sldId id="10178"/>
            <p14:sldId id="10168"/>
            <p14:sldId id="10316"/>
            <p14:sldId id="10170"/>
            <p14:sldId id="391"/>
            <p14:sldId id="286"/>
            <p14:sldId id="10322"/>
            <p14:sldId id="10323"/>
            <p14:sldId id="293"/>
            <p14:sldId id="289"/>
            <p14:sldId id="10171"/>
            <p14:sldId id="9697"/>
            <p14:sldId id="9698"/>
            <p14:sldId id="10164"/>
            <p14:sldId id="10165"/>
            <p14:sldId id="437"/>
            <p14:sldId id="10303"/>
            <p14:sldId id="10312"/>
            <p14:sldId id="446"/>
            <p14:sldId id="10258"/>
            <p14:sldId id="10151"/>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5" autoAdjust="0"/>
    <p:restoredTop sz="94249" autoAdjust="0"/>
  </p:normalViewPr>
  <p:slideViewPr>
    <p:cSldViewPr snapToGrid="0">
      <p:cViewPr varScale="1">
        <p:scale>
          <a:sx n="76" d="100"/>
          <a:sy n="76" d="100"/>
        </p:scale>
        <p:origin x="907" y="67"/>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57" Type="http://schemas.microsoft.com/office/2018/10/relationships/authors" Target="authors.xml"/><Relationship Id="rId58" Type="http://schemas.openxmlformats.org/officeDocument/2006/relationships/slide" Target="slides/slide4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chart>
    <c:autoTitleDeleted val="1"/>
    <c:plotArea>
      <c:pieChart>
        <c:varyColors val="1"/>
        <c:ser>
          <c:idx val="0"/>
          <c:order val="0"/>
          <c:tx>
            <c:strRef>
              <c:f>Sheet1!$B$1</c:f>
              <c:strCache>
                <c:ptCount val="1"/>
                <c:pt idx="0">
                  <c:v>Share (%)</c:v>
                </c:pt>
              </c:strCache>
            </c:strRef>
          </c:tx>
          <c:dPt>
            <c:idx val="0"/>
            <c:spPr>
              <a:solidFill>
                <a:srgbClr val="31097E"/>
              </a:solidFill>
            </c:spPr>
          </c:dPt>
          <c:dPt>
            <c:idx val="1"/>
            <c:spPr>
              <a:solidFill>
                <a:srgbClr val="33C5F0"/>
              </a:solidFill>
            </c:spPr>
          </c:dPt>
          <c:cat>
            <c:strRef>
              <c:f>Sheet1!$A$2:$A$3</c:f>
              <c:strCache>
                <c:ptCount val="2"/>
                <c:pt idx="0">
                  <c:v>Machine Tools</c:v>
                </c:pt>
                <c:pt idx="1">
                  <c:v>Industrial Services</c:v>
                </c:pt>
              </c:strCache>
            </c:strRef>
          </c:cat>
          <c:val>
            <c:numRef>
              <c:f>Sheet1!$B$2:$B$3</c:f>
              <c:numCache>
                <c:formatCode>General</c:formatCode>
                <c:ptCount val="2"/>
                <c:pt idx="0">
                  <c:v>55.8</c:v>
                </c:pt>
                <c:pt idx="1">
                  <c:v>44.2</c:v>
                </c:pt>
              </c:numCache>
            </c:numRef>
          </c:val>
        </c:ser>
        <c:dLbls>
          <c:txPr>
            <a:bodyPr/>
            <a:lstStyle/>
            <a:p>
              <a:pPr>
                <a:defRPr sz="1200">
                  <a:latin typeface="Poppins"/>
                </a:defRPr>
              </a:pPr>
            </a:p>
          </c:txPr>
          <c:showLegendKey val="0"/>
          <c:showVal val="0"/>
          <c:showCatName val="0"/>
          <c:showSerName val="0"/>
          <c:showPercent val="1"/>
          <c:showBubbleSize val="0"/>
          <c:showLeaderLines val="1"/>
        </c:dLbls>
      </c:pieChart>
    </c:plotArea>
    <c:legend>
      <c:legendPos/>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27769730783463803"/>
          <c:y val="6.1268207386617868E-2"/>
          <c:w val="0.32348188977918801"/>
          <c:h val="0.90763599560639008"/>
        </c:manualLayout>
      </c:layout>
      <c:radarChart>
        <c:radarStyle val="marker"/>
        <c:varyColors val="0"/>
        <c:ser>
          <c:idx val="0"/>
          <c:order val="0"/>
          <c:tx>
            <c:strRef>
              <c:f>Global!$L$42</c:f>
              <c:strCache>
                <c:ptCount val="1"/>
                <c:pt idx="0">
                  <c:v>Score</c:v>
                </c:pt>
              </c:strCache>
            </c:strRef>
          </c:tx>
          <c:spPr>
            <a:ln w="38100" cap="rnd">
              <a:solidFill>
                <a:srgbClr val="2E0975"/>
              </a:solidFill>
              <a:round/>
            </a:ln>
            <a:effectLst/>
          </c:spPr>
          <c:marker>
            <c:symbol val="circle"/>
            <c:size val="5"/>
            <c:spPr>
              <a:solidFill>
                <a:schemeClr val="accent4"/>
              </a:solidFill>
              <a:ln w="38100">
                <a:solidFill>
                  <a:srgbClr val="2E0975"/>
                </a:solidFill>
              </a:ln>
              <a:effectLst/>
            </c:spPr>
          </c:marker>
          <c:dLbls>
            <c:dLbl>
              <c:idx val="0"/>
              <c:layout>
                <c:manualLayout>
                  <c:x val="0.36956814144839001"/>
                  <c:y val="3.5848142191440911E-2"/>
                </c:manualLayout>
              </c:layout>
              <c:tx>
                <c:rich>
                  <a:bodyPr/>
                  <a:lstStyle/>
                  <a:p>
                    <a:r>
                      <a:rPr lang="en-US" sz="1000" b="1" i="0" u="none" strike="noStrike" baseline="0" dirty="0"/>
                      <a:t>High Precision Performance</a:t>
                    </a:r>
                  </a:p>
                  <a:p>
                    <a:r>
                      <a:rPr lang="en-US" sz="1000" b="0" i="0" u="none" strike="noStrike" baseline="0" dirty="0"/>
                      <a:t>(Ex: Deliver sub-micron tolerances for aerospace and medical components manufacturing)</a:t>
                    </a:r>
                    <a:endParaRPr lang="en-US" sz="900" b="0" i="0" u="none" strike="noStrike" kern="1200" baseline="0" dirty="0">
                      <a:solidFill>
                        <a:prstClr val="black"/>
                      </a:solidFill>
                      <a:latin typeface="Poppins" panose="00000500000000000000" pitchFamily="2" charset="0"/>
                      <a:cs typeface="Poppins" panose="00000500000000000000" pitchFamily="2" charset="0"/>
                    </a:endParaRPr>
                  </a:p>
                </c:rich>
              </c:tx>
              <c:showLegendKey val="0"/>
              <c:showVal val="0"/>
              <c:showCatName val="1"/>
              <c:showSerName val="0"/>
              <c:showPercent val="0"/>
              <c:showBubbleSize val="0"/>
              <c:extLst>
                <c:ext xmlns:c15="http://schemas.microsoft.com/office/drawing/2012/chart" uri="{CE6537A1-D6FC-4f65-9D91-7224C49458BB}">
                  <c15:layout>
                    <c:manualLayout>
                      <c:w val="0.27238516846524496"/>
                      <c:h val="0.18687278804635207"/>
                    </c:manualLayout>
                  </c15:layout>
                  <c15:showDataLabelsRange val="0"/>
                </c:ext>
                <c:ext xmlns:c16="http://schemas.microsoft.com/office/drawing/2014/chart" uri="{C3380CC4-5D6E-409C-BE32-E72D297353CC}">
                  <c16:uniqueId val="{00000000-2C4C-408E-B373-B558B02F0C65}"/>
                </c:ext>
              </c:extLst>
            </c:dLbl>
            <c:dLbl>
              <c:idx val="1"/>
              <c:layout>
                <c:manualLayout>
                  <c:x val="0.23582166214438532"/>
                  <c:y val="0.15013812720089284"/>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Advanced Automation Integration</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Enable lights-out production with autonomous tool change and probing)</a:t>
                    </a:r>
                  </a:p>
                </c:rich>
              </c:tx>
              <c:showLegendKey val="0"/>
              <c:showVal val="0"/>
              <c:showCatName val="1"/>
              <c:showSerName val="0"/>
              <c:showPercent val="0"/>
              <c:showBubbleSize val="0"/>
              <c:extLst>
                <c:ext xmlns:c15="http://schemas.microsoft.com/office/drawing/2012/chart" uri="{CE6537A1-D6FC-4f65-9D91-7224C49458BB}">
                  <c15:layout>
                    <c:manualLayout>
                      <c:w val="0.22650002689548196"/>
                      <c:h val="0.1752433450598459"/>
                    </c:manualLayout>
                  </c15:layout>
                  <c15:showDataLabelsRange val="0"/>
                </c:ext>
                <c:ext xmlns:c16="http://schemas.microsoft.com/office/drawing/2014/chart" uri="{C3380CC4-5D6E-409C-BE32-E72D297353CC}">
                  <c16:uniqueId val="{00000001-2C4C-408E-B373-B558B02F0C65}"/>
                </c:ext>
              </c:extLst>
            </c:dLbl>
            <c:dLbl>
              <c:idx val="2"/>
              <c:layout>
                <c:manualLayout>
                  <c:x val="0.16965419390625916"/>
                  <c:y val="-1.7269755123664585E-3"/>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Software and Controls</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Offer intuitive CAD/CAM integration and predictive maintenance dashboards)</a:t>
                    </a:r>
                  </a:p>
                </c:rich>
              </c:tx>
              <c:showLegendKey val="0"/>
              <c:showVal val="0"/>
              <c:showCatName val="1"/>
              <c:showSerName val="0"/>
              <c:showPercent val="0"/>
              <c:showBubbleSize val="0"/>
              <c:extLst>
                <c:ext xmlns:c15="http://schemas.microsoft.com/office/drawing/2012/chart" uri="{CE6537A1-D6FC-4f65-9D91-7224C49458BB}">
                  <c15:layout>
                    <c:manualLayout>
                      <c:w val="0.25024196785642272"/>
                      <c:h val="0.16752945987413856"/>
                    </c:manualLayout>
                  </c15:layout>
                  <c15:showDataLabelsRange val="0"/>
                </c:ext>
                <c:ext xmlns:c16="http://schemas.microsoft.com/office/drawing/2014/chart" uri="{C3380CC4-5D6E-409C-BE32-E72D297353CC}">
                  <c16:uniqueId val="{00000002-2C4C-408E-B373-B558B02F0C65}"/>
                </c:ext>
              </c:extLst>
            </c:dLbl>
            <c:dLbl>
              <c:idx val="3"/>
              <c:layout>
                <c:manualLayout>
                  <c:x val="0.2446767074953223"/>
                  <c:y val="-3.5697238262923404E-2"/>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Energy Efficiency Design</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Reduce energy consumption with regenerative drives and efficient spindles)</a:t>
                    </a:r>
                  </a:p>
                </c:rich>
              </c:tx>
              <c:showLegendKey val="0"/>
              <c:showVal val="0"/>
              <c:showCatName val="1"/>
              <c:showSerName val="0"/>
              <c:showPercent val="0"/>
              <c:showBubbleSize val="0"/>
              <c:extLst>
                <c:ext xmlns:c15="http://schemas.microsoft.com/office/drawing/2012/chart" uri="{CE6537A1-D6FC-4f65-9D91-7224C49458BB}">
                  <c15:layout>
                    <c:manualLayout>
                      <c:w val="0.28001810230602231"/>
                      <c:h val="0.23396305194284184"/>
                    </c:manualLayout>
                  </c15:layout>
                  <c15:showDataLabelsRange val="0"/>
                </c:ext>
                <c:ext xmlns:c16="http://schemas.microsoft.com/office/drawing/2014/chart" uri="{C3380CC4-5D6E-409C-BE32-E72D297353CC}">
                  <c16:uniqueId val="{00000003-2C4C-408E-B373-B558B02F0C65}"/>
                </c:ext>
              </c:extLst>
            </c:dLbl>
            <c:dLbl>
              <c:idx val="4"/>
              <c:layout>
                <c:manualLayout>
                  <c:x val="-0.23079698684827885"/>
                  <c:y val="7.6183032530560399E-2"/>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Aftermarket Service Network</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Provide rapid spare delivery and 24/7 remote troubleshooting support)</a:t>
                    </a:r>
                  </a:p>
                </c:rich>
              </c:tx>
              <c:showLegendKey val="0"/>
              <c:showVal val="0"/>
              <c:showCatName val="1"/>
              <c:showSerName val="0"/>
              <c:showPercent val="0"/>
              <c:showBubbleSize val="0"/>
              <c:extLst>
                <c:ext xmlns:c15="http://schemas.microsoft.com/office/drawing/2012/chart" uri="{CE6537A1-D6FC-4f65-9D91-7224C49458BB}">
                  <c15:layout>
                    <c:manualLayout>
                      <c:w val="0.28841677663861387"/>
                      <c:h val="0.15053742164576259"/>
                    </c:manualLayout>
                  </c15:layout>
                  <c15:showDataLabelsRange val="0"/>
                </c:ext>
                <c:ext xmlns:c16="http://schemas.microsoft.com/office/drawing/2014/chart" uri="{C3380CC4-5D6E-409C-BE32-E72D297353CC}">
                  <c16:uniqueId val="{00000004-2C4C-408E-B373-B558B02F0C65}"/>
                </c:ext>
              </c:extLst>
            </c:dLbl>
            <c:dLbl>
              <c:idx val="5"/>
              <c:layout>
                <c:manualLayout>
                  <c:x val="-0.1723308951743564"/>
                  <c:y val="-0.10919722799148436"/>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Material and Process Flexibility</a:t>
                    </a:r>
                  </a:p>
                  <a:p>
                    <a:r>
                      <a:rPr lang="en-US" sz="1000" b="0" i="0" u="none" strike="noStrike" kern="1200" baseline="0" dirty="0">
                        <a:solidFill>
                          <a:prstClr val="black"/>
                        </a:solidFill>
                        <a:latin typeface="Poppins" panose="00000500000000000000" pitchFamily="2" charset="0"/>
                        <a:cs typeface="Poppins" panose="00000500000000000000" pitchFamily="2" charset="0"/>
                      </a:rPr>
                      <a:t>(Ex: Support diverse materials like titanium, composites, and hardened steels)</a:t>
                    </a:r>
                  </a:p>
                </c:rich>
              </c:tx>
              <c:showLegendKey val="0"/>
              <c:showVal val="0"/>
              <c:showCatName val="1"/>
              <c:showSerName val="0"/>
              <c:showPercent val="0"/>
              <c:showBubbleSize val="0"/>
              <c:extLst>
                <c:ext xmlns:c15="http://schemas.microsoft.com/office/drawing/2012/chart" uri="{CE6537A1-D6FC-4f65-9D91-7224C49458BB}">
                  <c15:layout>
                    <c:manualLayout>
                      <c:w val="0.24424857499686214"/>
                      <c:h val="0.23567839889367403"/>
                    </c:manualLayout>
                  </c15:layout>
                  <c15:showDataLabelsRange val="0"/>
                </c:ext>
                <c:ext xmlns:c16="http://schemas.microsoft.com/office/drawing/2014/chart" uri="{C3380CC4-5D6E-409C-BE32-E72D297353CC}">
                  <c16:uniqueId val="{00000005-2C4C-408E-B373-B558B02F0C65}"/>
                </c:ext>
              </c:extLst>
            </c:dLbl>
            <c:dLbl>
              <c:idx val="6"/>
              <c:layout>
                <c:manualLayout>
                  <c:x val="-0.16502576735892455"/>
                  <c:y val="-7.7967155321739839E-2"/>
                </c:manualLayout>
              </c:layout>
              <c:tx>
                <c:rich>
                  <a:bodyPr/>
                  <a:lstStyle/>
                  <a:p>
                    <a:r>
                      <a:rPr lang="en-US" sz="1000" b="1" i="0" u="none" strike="noStrike" kern="1200" baseline="0" dirty="0">
                        <a:solidFill>
                          <a:prstClr val="black"/>
                        </a:solidFill>
                        <a:latin typeface="Poppins" panose="00000500000000000000" pitchFamily="2" charset="0"/>
                        <a:cs typeface="Poppins" panose="00000500000000000000" pitchFamily="2" charset="0"/>
                      </a:rPr>
                      <a:t>Cost Competitive Pricing</a:t>
                    </a:r>
                  </a:p>
                  <a:p>
                    <a:r>
                      <a:rPr lang="en-US" sz="1000" b="0" i="0" u="none" strike="noStrike" baseline="0" dirty="0"/>
                      <a:t>(Ex: Balance upfront cost with lifecycle savings and ROI clarity)</a:t>
                    </a:r>
                    <a:endParaRPr lang="en-US" sz="1000" dirty="0"/>
                  </a:p>
                </c:rich>
              </c:tx>
              <c:showLegendKey val="0"/>
              <c:showVal val="0"/>
              <c:showCatName val="1"/>
              <c:showSerName val="0"/>
              <c:showPercent val="0"/>
              <c:showBubbleSize val="0"/>
              <c:extLst>
                <c:ext xmlns:c15="http://schemas.microsoft.com/office/drawing/2012/chart" uri="{CE6537A1-D6FC-4f65-9D91-7224C49458BB}">
                  <c15:layout>
                    <c:manualLayout>
                      <c:w val="0.28512163168109439"/>
                      <c:h val="0.16752945987413856"/>
                    </c:manualLayout>
                  </c15:layout>
                  <c15:showDataLabelsRange val="0"/>
                </c:ext>
                <c:ext xmlns:c16="http://schemas.microsoft.com/office/drawing/2014/chart" uri="{C3380CC4-5D6E-409C-BE32-E72D297353CC}">
                  <c16:uniqueId val="{00000006-2C4C-408E-B373-B558B02F0C65}"/>
                </c:ext>
              </c:extLst>
            </c:dLbl>
            <c:dLbl>
              <c:idx val="7"/>
              <c:layout>
                <c:manualLayout>
                  <c:x val="-0.24732180522953359"/>
                  <c:y val="-4.024284274944925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C4C-408E-B373-B558B02F0C65}"/>
                </c:ext>
              </c:extLst>
            </c:dLbl>
            <c:dLbl>
              <c:idx val="8"/>
              <c:layout>
                <c:manualLayout>
                  <c:x val="-0.14738102459969649"/>
                  <c:y val="-1.5121413040087462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C4C-408E-B373-B558B02F0C65}"/>
                </c:ext>
              </c:extLst>
            </c:dLbl>
            <c:dLbl>
              <c:idx val="9"/>
              <c:layout>
                <c:manualLayout>
                  <c:x val="-0.13030253677054709"/>
                  <c:y val="-2.116997825612250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C4C-408E-B373-B558B02F0C65}"/>
                </c:ext>
              </c:extLst>
            </c:dLbl>
            <c:dLbl>
              <c:idx val="10"/>
              <c:layout>
                <c:manualLayout>
                  <c:x val="-0.12777239042548796"/>
                  <c:y val="-2.419426086413993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C4C-408E-B373-B558B02F0C65}"/>
                </c:ext>
              </c:extLst>
            </c:dLbl>
            <c:dLbl>
              <c:idx val="11"/>
              <c:layout>
                <c:manualLayout>
                  <c:x val="-0.13915804897825421"/>
                  <c:y val="-4.3852097816253655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C4C-408E-B373-B558B02F0C65}"/>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Global!$K$43:$K$49</c:f>
              <c:strCache>
                <c:ptCount val="7"/>
                <c:pt idx="0">
                  <c:v>Strong Customer Support and Financial Literacy Resources (24/7 Chatbots, Educational Webinars)</c:v>
                </c:pt>
                <c:pt idx="1">
                  <c:v>AI-Powered Personalization and Engagement (Personalized Financial Insights, Targeted Product Recommendations)</c:v>
                </c:pt>
                <c:pt idx="2">
                  <c:v>Open Banking and API Integration (Third-Party Fintech Partnerships, Innovative Financial Tools)</c:v>
                </c:pt>
                <c:pt idx="3">
                  <c:v>Robust Cybersecurity and Data Privacy (Multi-Factor Authentication, Data Encryption, Transparent Communication)</c:v>
                </c:pt>
                <c:pt idx="4">
                  <c:v>Frictionless Onboarding and Account Management (Instant Account Opening, Digital Identity Verification)</c:v>
                </c:pt>
                <c:pt idx="5">
                  <c:v>Focus On Financial Inclusion and Social Impact (Accessible Banking Solutions, Sustainable Investment Options)</c:v>
                </c:pt>
                <c:pt idx="6">
                  <c:v>Cloud-Based Infrastructure and Scalability (Agility, Cost-Efficiency, Global Reach)</c:v>
                </c:pt>
              </c:strCache>
            </c:strRef>
          </c:cat>
          <c:val>
            <c:numRef>
              <c:f>Global!$L$43:$L$49</c:f>
              <c:numCache>
                <c:formatCode>General</c:formatCode>
                <c:ptCount val="7"/>
                <c:pt idx="0">
                  <c:v>8</c:v>
                </c:pt>
                <c:pt idx="1">
                  <c:v>8</c:v>
                </c:pt>
                <c:pt idx="2">
                  <c:v>8</c:v>
                </c:pt>
                <c:pt idx="3">
                  <c:v>7</c:v>
                </c:pt>
                <c:pt idx="4">
                  <c:v>7</c:v>
                </c:pt>
                <c:pt idx="5">
                  <c:v>6</c:v>
                </c:pt>
                <c:pt idx="6">
                  <c:v>6</c:v>
                </c:pt>
              </c:numCache>
            </c:numRef>
          </c:val>
          <c:extLst>
            <c:ext xmlns:c16="http://schemas.microsoft.com/office/drawing/2014/chart" uri="{C3380CC4-5D6E-409C-BE32-E72D297353CC}">
              <c16:uniqueId val="{0000000C-2C4C-408E-B373-B558B02F0C65}"/>
            </c:ext>
          </c:extLst>
        </c:ser>
        <c:dLbls>
          <c:showLegendKey val="0"/>
          <c:showVal val="1"/>
          <c:showCatName val="0"/>
          <c:showSerName val="0"/>
          <c:showPercent val="0"/>
          <c:showBubbleSize val="0"/>
        </c:dLbls>
        <c:axId val="248830208"/>
        <c:axId val="248845440"/>
      </c:radarChart>
      <c:catAx>
        <c:axId val="248830208"/>
        <c:scaling>
          <c:orientation val="minMax"/>
        </c:scaling>
        <c:delete val="1"/>
        <c:axPos val="b"/>
        <c:numFmt formatCode="General" sourceLinked="1"/>
        <c:majorTickMark val="none"/>
        <c:minorTickMark val="none"/>
        <c:tickLblPos val="nextTo"/>
        <c:crossAx val="248845440"/>
        <c:crosses val="autoZero"/>
        <c:auto val="1"/>
        <c:lblAlgn val="ctr"/>
        <c:lblOffset val="100"/>
        <c:noMultiLvlLbl val="0"/>
      </c:catAx>
      <c:valAx>
        <c:axId val="24884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crossAx val="2488302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Poppins" panose="00000500000000000000" pitchFamily="2" charset="0"/>
          <a:cs typeface="Poppins" panose="00000500000000000000" pitchFamily="2"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Milling Machines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Turning (Lathe) Machines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Grinding Machines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Drilling Machines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ser>
          <c:idx val="4"/>
          <c:order val="4"/>
          <c:tx>
            <c:strRef>
              <c:f>Sheet1!$F$1</c:f>
              <c:strCache>
                <c:ptCount val="1"/>
                <c:pt idx="0">
                  <c:v>Electrical Discharge Machining (EDM)</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3.1</c:v>
                </c:pt>
                <c:pt idx="1">
                  <c:v>3.3</c:v>
                </c:pt>
                <c:pt idx="2">
                  <c:v>3.6</c:v>
                </c:pt>
                <c:pt idx="3">
                  <c:v>3.8</c:v>
                </c:pt>
                <c:pt idx="4">
                  <c:v>4.1</c:v>
                </c:pt>
                <c:pt idx="5">
                  <c:v>4.4</c:v>
                </c:pt>
                <c:pt idx="6">
                  <c:v>4.8</c:v>
                </c:pt>
                <c:pt idx="7">
                  <c:v>5.1</c:v>
                </c:pt>
                <c:pt idx="8">
                  <c:v>5.5</c:v>
                </c:pt>
                <c:pt idx="9">
                  <c:v>5.9</c:v>
                </c:pt>
                <c:pt idx="10">
                  <c:v>6.4</c:v>
                </c:pt>
                <c:pt idx="11">
                  <c:v>6.8</c:v>
                </c:pt>
                <c:pt idx="12">
                  <c:v>7.3</c:v>
                </c:pt>
                <c:pt idx="13">
                  <c:v>7.9</c:v>
                </c:pt>
              </c:numCache>
            </c:numRef>
          </c:val>
        </c:ser>
        <c:ser>
          <c:idx val="5"/>
          <c:order val="5"/>
          <c:tx>
            <c:strRef>
              <c:f>Sheet1!$G$1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Sheet1!$G$2:$G$15</c:f>
              <c:numCache>
                <c:formatCode>General</c:formatCode>
                <c:ptCount val="14"/>
                <c:pt idx="0">
                  <c:v>2.5</c:v>
                </c:pt>
                <c:pt idx="1">
                  <c:v>2.7</c:v>
                </c:pt>
                <c:pt idx="2">
                  <c:v>2.9</c:v>
                </c:pt>
                <c:pt idx="3">
                  <c:v>3.1</c:v>
                </c:pt>
                <c:pt idx="4">
                  <c:v>3.3</c:v>
                </c:pt>
                <c:pt idx="5">
                  <c:v>3.6</c:v>
                </c:pt>
                <c:pt idx="6">
                  <c:v>3.8</c:v>
                </c:pt>
                <c:pt idx="7">
                  <c:v>4.1</c:v>
                </c:pt>
                <c:pt idx="8">
                  <c:v>4.5</c:v>
                </c:pt>
                <c:pt idx="9">
                  <c:v>4.8</c:v>
                </c:pt>
                <c:pt idx="10">
                  <c:v>5.1</c:v>
                </c:pt>
                <c:pt idx="11">
                  <c:v>5.6</c:v>
                </c:pt>
                <c:pt idx="12">
                  <c:v>5.9</c:v>
                </c:pt>
                <c:pt idx="13">
                  <c:v>6.4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Milling Machines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Turning (Lathe) Machines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Grinding Machines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Drilling Machines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ser>
          <c:idx val="4"/>
          <c:order val="4"/>
          <c:tx>
            <c:strRef>
              <c:f>Sheet1!$F$1</c:f>
              <c:strCache>
                <c:ptCount val="1"/>
                <c:pt idx="0">
                  <c:v>Electrical Discharge Machining (EDM)</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3.1</c:v>
                </c:pt>
                <c:pt idx="1">
                  <c:v>3.3</c:v>
                </c:pt>
                <c:pt idx="2">
                  <c:v>3.6</c:v>
                </c:pt>
                <c:pt idx="3">
                  <c:v>3.8</c:v>
                </c:pt>
                <c:pt idx="4">
                  <c:v>4.1</c:v>
                </c:pt>
                <c:pt idx="5">
                  <c:v>4.4</c:v>
                </c:pt>
                <c:pt idx="6">
                  <c:v>4.8</c:v>
                </c:pt>
                <c:pt idx="7">
                  <c:v>5.1</c:v>
                </c:pt>
                <c:pt idx="8">
                  <c:v>5.5</c:v>
                </c:pt>
                <c:pt idx="9">
                  <c:v>5.9</c:v>
                </c:pt>
                <c:pt idx="10">
                  <c:v>6.4</c:v>
                </c:pt>
                <c:pt idx="11">
                  <c:v>6.8</c:v>
                </c:pt>
                <c:pt idx="12">
                  <c:v>7.3</c:v>
                </c:pt>
                <c:pt idx="13">
                  <c:v>7.9</c:v>
                </c:pt>
              </c:numCache>
            </c:numRef>
          </c:val>
        </c:ser>
        <c:ser>
          <c:idx val="5"/>
          <c:order val="5"/>
          <c:tx>
            <c:strRef>
              <c:f>Sheet1!$G$1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Sheet1!$G$2:$G$15</c:f>
              <c:numCache>
                <c:formatCode>General</c:formatCode>
                <c:ptCount val="14"/>
                <c:pt idx="0">
                  <c:v>2.5</c:v>
                </c:pt>
                <c:pt idx="1">
                  <c:v>2.7</c:v>
                </c:pt>
                <c:pt idx="2">
                  <c:v>2.9</c:v>
                </c:pt>
                <c:pt idx="3">
                  <c:v>3.1</c:v>
                </c:pt>
                <c:pt idx="4">
                  <c:v>3.3</c:v>
                </c:pt>
                <c:pt idx="5">
                  <c:v>3.6</c:v>
                </c:pt>
                <c:pt idx="6">
                  <c:v>3.8</c:v>
                </c:pt>
                <c:pt idx="7">
                  <c:v>4.1</c:v>
                </c:pt>
                <c:pt idx="8">
                  <c:v>4.5</c:v>
                </c:pt>
                <c:pt idx="9">
                  <c:v>4.8</c:v>
                </c:pt>
                <c:pt idx="10">
                  <c:v>5.1</c:v>
                </c:pt>
                <c:pt idx="11">
                  <c:v>5.6</c:v>
                </c:pt>
                <c:pt idx="12">
                  <c:v>5.9</c:v>
                </c:pt>
                <c:pt idx="13">
                  <c:v>6.4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Milling Machines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Turning (Lathe) Machines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Grinding Machines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Drilling Machines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ser>
          <c:idx val="4"/>
          <c:order val="4"/>
          <c:tx>
            <c:strRef>
              <c:f>Sheet1!$F$1</c:f>
              <c:strCache>
                <c:ptCount val="1"/>
                <c:pt idx="0">
                  <c:v>Electrical Discharge Machining (EDM)</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3.1</c:v>
                </c:pt>
                <c:pt idx="1">
                  <c:v>3.3</c:v>
                </c:pt>
                <c:pt idx="2">
                  <c:v>3.6</c:v>
                </c:pt>
                <c:pt idx="3">
                  <c:v>3.8</c:v>
                </c:pt>
                <c:pt idx="4">
                  <c:v>4.1</c:v>
                </c:pt>
                <c:pt idx="5">
                  <c:v>4.4</c:v>
                </c:pt>
                <c:pt idx="6">
                  <c:v>4.8</c:v>
                </c:pt>
                <c:pt idx="7">
                  <c:v>5.1</c:v>
                </c:pt>
                <c:pt idx="8">
                  <c:v>5.5</c:v>
                </c:pt>
                <c:pt idx="9">
                  <c:v>5.9</c:v>
                </c:pt>
                <c:pt idx="10">
                  <c:v>6.4</c:v>
                </c:pt>
                <c:pt idx="11">
                  <c:v>6.8</c:v>
                </c:pt>
                <c:pt idx="12">
                  <c:v>7.3</c:v>
                </c:pt>
                <c:pt idx="13">
                  <c:v>7.9</c:v>
                </c:pt>
              </c:numCache>
            </c:numRef>
          </c:val>
        </c:ser>
        <c:ser>
          <c:idx val="5"/>
          <c:order val="5"/>
          <c:tx>
            <c:strRef>
              <c:f>Sheet1!$G$1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Sheet1!$G$2:$G$15</c:f>
              <c:numCache>
                <c:formatCode>General</c:formatCode>
                <c:ptCount val="14"/>
                <c:pt idx="0">
                  <c:v>2.5</c:v>
                </c:pt>
                <c:pt idx="1">
                  <c:v>2.7</c:v>
                </c:pt>
                <c:pt idx="2">
                  <c:v>2.9</c:v>
                </c:pt>
                <c:pt idx="3">
                  <c:v>3.1</c:v>
                </c:pt>
                <c:pt idx="4">
                  <c:v>3.3</c:v>
                </c:pt>
                <c:pt idx="5">
                  <c:v>3.6</c:v>
                </c:pt>
                <c:pt idx="6">
                  <c:v>3.8</c:v>
                </c:pt>
                <c:pt idx="7">
                  <c:v>4.1</c:v>
                </c:pt>
                <c:pt idx="8">
                  <c:v>4.5</c:v>
                </c:pt>
                <c:pt idx="9">
                  <c:v>4.8</c:v>
                </c:pt>
                <c:pt idx="10">
                  <c:v>5.1</c:v>
                </c:pt>
                <c:pt idx="11">
                  <c:v>5.6</c:v>
                </c:pt>
                <c:pt idx="12">
                  <c:v>5.9</c:v>
                </c:pt>
                <c:pt idx="13">
                  <c:v>6.4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 (USD Bn)</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3.1</c:v>
                </c:pt>
                <c:pt idx="1">
                  <c:v>3.5</c:v>
                </c:pt>
                <c:pt idx="2">
                  <c:v>3.5</c:v>
                </c:pt>
              </c:numCache>
            </c:numRef>
          </c:val>
        </c:ser>
        <c:dLbls>
          <c:txPr>
            <a:bodyPr/>
            <a:lstStyle/>
            <a:p>
              <a:pPr>
                <a:defRPr sz="1000" b="0">
                  <a:latin typeface="Poppins"/>
                </a:defRPr>
              </a:pPr>
            </a:p>
          </c:txPr>
          <c:showLegendKey val="0"/>
          <c:showVal val="1"/>
          <c:showCatName val="0"/>
          <c:showSerName val="0"/>
          <c:showPercent val="0"/>
          <c:showBubbleSize val="0"/>
          <c:showLeaderLines val="1"/>
        </c:dLbls>
        <c:gapWidth val="50"/>
        <c:axId val="-2068027336"/>
        <c:axId val="-2113994440"/>
      </c:barChart>
      <c:catAx>
        <c:axId val="-2068027336"/>
        <c:scaling>
          <c:orientation val="minMax"/>
        </c:scaling>
        <c:delete val="0"/>
        <c:axPos val="b"/>
        <c:majorTickMark val="none"/>
        <c:minorTickMark val="none"/>
        <c:tickLblPos val="nextTo"/>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10-10-2025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10-10-2025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10</a:t>
            </a:fld>
            <a:endParaRPr lang="en-IN"/>
          </a:p>
        </p:txBody>
      </p:sp>
    </p:spTree>
    <p:extLst>
      <p:ext uri="{BB962C8B-B14F-4D97-AF65-F5344CB8AC3E}">
        <p14:creationId xmlns:p14="http://schemas.microsoft.com/office/powerpoint/2010/main" val="86369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12</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16</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35.png"/><Relationship Id="rId4" Type="http://schemas.microsoft.com/office/2007/relationships/hdphoto" Target="../media/hdphoto5.wdp"/><Relationship Id="rId5" Type="http://schemas.openxmlformats.org/officeDocument/2006/relationships/image" Target="../media/image36.png"/><Relationship Id="rId6"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microsoft.com/office/2007/relationships/hdphoto" Target="../media/hdphoto6.wdp"/><Relationship Id="rId4" Type="http://schemas.openxmlformats.org/officeDocument/2006/relationships/chart" Target="../charts/char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7.wdp"/><Relationship Id="rId4" Type="http://schemas.openxmlformats.org/officeDocument/2006/relationships/image" Target="../media/image44.png"/><Relationship Id="rId5" Type="http://schemas.microsoft.com/office/2007/relationships/hdphoto" Target="../media/hdphoto8.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microsoft.com/office/2007/relationships/hdphoto" Target="../media/hdphoto6.wdp"/><Relationship Id="rId4" Type="http://schemas.openxmlformats.org/officeDocument/2006/relationships/chart" Target="../charts/char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2.png"/><Relationship Id="rId4" Type="http://schemas.microsoft.com/office/2007/relationships/hdphoto" Target="../media/hdphoto6.wdp"/><Relationship Id="rId5" Type="http://schemas.openxmlformats.org/officeDocument/2006/relationships/chart" Target="../charts/char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9.xml"/><Relationship Id="rId3" Type="http://schemas.openxmlformats.org/officeDocument/2006/relationships/chart" Target="../charts/char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 Id="rId3" Type="http://schemas.microsoft.com/office/2007/relationships/hdphoto" Target="../media/hdphoto9.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microsoft.com/office/2007/relationships/hdphoto" Target="../media/hdphoto10.wdp"/><Relationship Id="rId4" Type="http://schemas.openxmlformats.org/officeDocument/2006/relationships/image" Target="../media/image4.png"/><Relationship Id="rId5" Type="http://schemas.openxmlformats.org/officeDocument/2006/relationships/image" Target="../media/image51.png"/><Relationship Id="rId6" Type="http://schemas.openxmlformats.org/officeDocument/2006/relationships/image" Target="../media/image52.GIF"/><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microsoft.com/office/2007/relationships/hdphoto" Target="../media/hdphoto11.wdp"/><Relationship Id="rId11" Type="http://schemas.openxmlformats.org/officeDocument/2006/relationships/image" Target="../media/image56.png"/><Relationship Id="rId12" Type="http://schemas.microsoft.com/office/2007/relationships/hdphoto" Target="../media/hdphoto12.wdp"/><Relationship Id="rId13" Type="http://schemas.openxmlformats.org/officeDocument/2006/relationships/image" Target="../media/image57.png"/><Relationship Id="rId14" Type="http://schemas.microsoft.com/office/2007/relationships/hdphoto" Target="../media/hdphoto13.wdp"/><Relationship Id="rId15" Type="http://schemas.openxmlformats.org/officeDocument/2006/relationships/image" Target="../media/image58.png"/><Relationship Id="rId16"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png"/><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2.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3.png"/><Relationship Id="rId7" Type="http://schemas.openxmlformats.org/officeDocument/2006/relationships/hyperlink" Target="https://www.facebook.com/STI4SDG/" TargetMode="External"/><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svg"/><Relationship Id="rId11" Type="http://schemas.openxmlformats.org/officeDocument/2006/relationships/image" Target="../media/image67.png"/><Relationship Id="rId12" Type="http://schemas.openxmlformats.org/officeDocument/2006/relationships/image" Target="../media/image68.svg"/><Relationship Id="rId13" Type="http://schemas.openxmlformats.org/officeDocument/2006/relationships/image" Target="../media/image69.png"/><Relationship Id="rId14" Type="http://schemas.openxmlformats.org/officeDocument/2006/relationships/image" Target="../media/image70.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Machine Type: Milling Machines, Turning (Lathe) Machines, Grinding Machines, Drilling Machines, Electrical Discharge Machining (EDM), Others
By End User Industry: Automotive, Aerospace, Electronics, Healthcare, Energy, Others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CNC MACHINE TOOLS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MARKET DEFINITION &amp; SCOPE</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CNC MACHINE TOOLS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3712678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a:noFill/>
          <a:ln>
            <a:noFill/>
          </a:ln>
        </p:spPr>
        <p:txBody>
          <a:bodyPr/>
          <a:lstStyle/>
          <a:p>
            <a:pPr>
              <a:lnSpc>
                <a:spcPct val="100000"/>
              </a:lnSpc>
              <a:defRPr/>
            </a:pPr>
            <a:r>
              <a:rPr lang="en-IN" dirty="0"/>
              <a:t>MARKET DEFINITION &amp; SCOPE </a:t>
            </a:r>
          </a:p>
        </p:txBody>
      </p:sp>
      <p:graphicFrame>
        <p:nvGraphicFramePr>
          <p:cNvPr id="3" name="Table 2"/>
          <p:cNvGraphicFramePr>
            <a:graphicFrameLocks noGrp="1"/>
          </p:cNvGraphicFramePr>
          <p:nvPr/>
        </p:nvGraphicFramePr>
        <p:xfrm>
          <a:off x="457200" y="1005840"/>
          <a:ext cx="11277600" cy="85344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DEFINITION</a:t>
                      </a:r>
                    </a:p>
                  </a:txBody>
                  <a:tcPr anchor="ctr">
                    <a:solidFill>
                      <a:srgbClr val="31097E"/>
                    </a:solidFill>
                  </a:tcPr>
                </a:tc>
                <a:tc hMerge="1">
                  <a:txBody>
                    <a:bodyPr/>
                    <a:lstStyle/>
                    <a:p/>
                  </a:txBody>
                  <a:tcPr/>
                </a:tc>
              </a:tr>
              <a:tr h="487680">
                <a:tc>
                  <a:txBody>
                    <a:bodyPr lIns="45720" rIns="45720" tIns="91440" bIns="91440"/>
                    <a:lstStyle/>
                    <a:p>
                      <a:pPr algn="ctr">
                        <a:defRPr sz="900" b="1"/>
                      </a:pPr>
                      <a:r>
                        <a:t>CNC Machine Tools Market</a:t>
                      </a:r>
                    </a:p>
                  </a:txBody>
                  <a:tcPr anchor="ctr">
                    <a:solidFill>
                      <a:srgbClr val="F2F2F2"/>
                    </a:solidFill>
                  </a:tcPr>
                </a:tc>
                <a:tc>
                  <a:txBody>
                    <a:bodyPr lIns="45720" rIns="45720" tIns="91440" bIns="91440"/>
                    <a:lstStyle/>
                    <a:p>
                      <a:pPr algn="just">
                        <a:defRPr sz="900"/>
                      </a:pPr>
                      <a:r>
                        <a:t>Market comprising the production, sales and aftermarket services of computer numerical control machines used to cut, shape and finish metal, plastic and composite parts across industries, driven by automation, precision and productivity demands.</a:t>
                      </a:r>
                    </a:p>
                  </a:txBody>
                  <a:tcPr anchor="ctr">
                    <a:solidFill>
                      <a:srgbClr val="F2F2F2"/>
                    </a:solidFill>
                  </a:tcPr>
                </a:tc>
              </a:tr>
            </a:tbl>
          </a:graphicData>
        </a:graphic>
      </p:graphicFrame>
      <p:graphicFrame>
        <p:nvGraphicFramePr>
          <p:cNvPr id="4" name="Table 3"/>
          <p:cNvGraphicFramePr>
            <a:graphicFrameLocks noGrp="1"/>
          </p:cNvGraphicFramePr>
          <p:nvPr/>
        </p:nvGraphicFramePr>
        <p:xfrm>
          <a:off x="457200" y="1950720"/>
          <a:ext cx="11277600" cy="317754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MACHINE TYPE</a:t>
                      </a:r>
                    </a:p>
                  </a:txBody>
                  <a:tcPr anchor="ctr">
                    <a:solidFill>
                      <a:srgbClr val="FB592D"/>
                    </a:solidFill>
                  </a:tcPr>
                </a:tc>
                <a:tc hMerge="1">
                  <a:txBody>
                    <a:bodyPr/>
                    <a:lstStyle/>
                    <a:p/>
                  </a:txBody>
                  <a:tcPr/>
                </a:tc>
              </a:tr>
              <a:tr h="487680">
                <a:tc>
                  <a:txBody>
                    <a:bodyPr lIns="45720" rIns="45720" tIns="91440" bIns="91440"/>
                    <a:lstStyle/>
                    <a:p>
                      <a:pPr algn="ctr">
                        <a:defRPr sz="900" b="1"/>
                      </a:pPr>
                      <a:r>
                        <a:t>Milling Machines</a:t>
                      </a:r>
                    </a:p>
                  </a:txBody>
                  <a:tcPr anchor="ctr">
                    <a:solidFill>
                      <a:srgbClr val="F2F2F2"/>
                    </a:solidFill>
                  </a:tcPr>
                </a:tc>
                <a:tc>
                  <a:txBody>
                    <a:bodyPr lIns="45720" rIns="45720" tIns="91440" bIns="91440"/>
                    <a:lstStyle/>
                    <a:p>
                      <a:pPr algn="just">
                        <a:defRPr sz="900"/>
                      </a:pPr>
                      <a:r>
                        <a:t>CNC milling machines remove material with rotating multi-point cutting tools to produce complex 3D shapes, slots and surfaces with high precision and repeatability.</a:t>
                      </a:r>
                    </a:p>
                  </a:txBody>
                  <a:tcPr anchor="ctr">
                    <a:solidFill>
                      <a:srgbClr val="F2F2F2"/>
                    </a:solidFill>
                  </a:tcPr>
                </a:tc>
              </a:tr>
              <a:tr h="487680">
                <a:tc>
                  <a:txBody>
                    <a:bodyPr lIns="45720" rIns="45720" tIns="91440" bIns="91440"/>
                    <a:lstStyle/>
                    <a:p>
                      <a:pPr algn="ctr">
                        <a:defRPr sz="900" b="1"/>
                      </a:pPr>
                      <a:r>
                        <a:t>Turning (Lathe) Machines</a:t>
                      </a:r>
                    </a:p>
                  </a:txBody>
                  <a:tcPr anchor="ctr">
                    <a:solidFill>
                      <a:srgbClr val="F2F2F2"/>
                    </a:solidFill>
                  </a:tcPr>
                </a:tc>
                <a:tc>
                  <a:txBody>
                    <a:bodyPr lIns="45720" rIns="45720" tIns="91440" bIns="91440"/>
                    <a:lstStyle/>
                    <a:p>
                      <a:pPr algn="just">
                        <a:defRPr sz="900"/>
                      </a:pPr>
                      <a:r>
                        <a:t>CNC turning machines (lathes) rotate a workpiece against cutting tools to produce cylindrical parts and perform operations like facing, threading and grooving with tight tolerances.</a:t>
                      </a:r>
                    </a:p>
                  </a:txBody>
                  <a:tcPr anchor="ctr">
                    <a:solidFill>
                      <a:srgbClr val="F2F2F2"/>
                    </a:solidFill>
                  </a:tcPr>
                </a:tc>
              </a:tr>
              <a:tr h="487680">
                <a:tc>
                  <a:txBody>
                    <a:bodyPr lIns="45720" rIns="45720" tIns="91440" bIns="91440"/>
                    <a:lstStyle/>
                    <a:p>
                      <a:pPr algn="ctr">
                        <a:defRPr sz="900" b="1"/>
                      </a:pPr>
                      <a:r>
                        <a:t>Grinding Machines</a:t>
                      </a:r>
                    </a:p>
                  </a:txBody>
                  <a:tcPr anchor="ctr">
                    <a:solidFill>
                      <a:srgbClr val="F2F2F2"/>
                    </a:solidFill>
                  </a:tcPr>
                </a:tc>
                <a:tc>
                  <a:txBody>
                    <a:bodyPr lIns="45720" rIns="45720" tIns="91440" bIns="91440"/>
                    <a:lstStyle/>
                    <a:p>
                      <a:pPr algn="just">
                        <a:defRPr sz="900"/>
                      </a:pPr>
                      <a:r>
                        <a:t>CNC grinding machines use abrasive wheels to finish surfaces and achieve precise dimensions and superior surface quality on hardened or soft materials.</a:t>
                      </a:r>
                    </a:p>
                  </a:txBody>
                  <a:tcPr anchor="ctr">
                    <a:solidFill>
                      <a:srgbClr val="F2F2F2"/>
                    </a:solidFill>
                  </a:tcPr>
                </a:tc>
              </a:tr>
              <a:tr h="487680">
                <a:tc>
                  <a:txBody>
                    <a:bodyPr lIns="45720" rIns="45720" tIns="91440" bIns="91440"/>
                    <a:lstStyle/>
                    <a:p>
                      <a:pPr algn="ctr">
                        <a:defRPr sz="900" b="1"/>
                      </a:pPr>
                      <a:r>
                        <a:t>Drilling Machines</a:t>
                      </a:r>
                    </a:p>
                  </a:txBody>
                  <a:tcPr anchor="ctr">
                    <a:solidFill>
                      <a:srgbClr val="F2F2F2"/>
                    </a:solidFill>
                  </a:tcPr>
                </a:tc>
                <a:tc>
                  <a:txBody>
                    <a:bodyPr lIns="45720" rIns="45720" tIns="91440" bIns="91440"/>
                    <a:lstStyle/>
                    <a:p>
                      <a:pPr algn="just">
                        <a:defRPr sz="900"/>
                      </a:pPr>
                      <a:r>
                        <a:t>CNC drilling machines create holes with controlled depth, diameter and positional accuracy and often incorporate tapping, reaming and boring capabilities.</a:t>
                      </a:r>
                    </a:p>
                  </a:txBody>
                  <a:tcPr anchor="ctr">
                    <a:solidFill>
                      <a:srgbClr val="F2F2F2"/>
                    </a:solidFill>
                  </a:tcPr>
                </a:tc>
              </a:tr>
              <a:tr h="487680">
                <a:tc>
                  <a:txBody>
                    <a:bodyPr lIns="45720" rIns="45720" tIns="91440" bIns="91440"/>
                    <a:lstStyle/>
                    <a:p>
                      <a:pPr algn="ctr">
                        <a:defRPr sz="900" b="1"/>
                      </a:pPr>
                      <a:r>
                        <a:t>Electrical Discharge Machining (EDM)</a:t>
                      </a:r>
                    </a:p>
                  </a:txBody>
                  <a:tcPr anchor="ctr">
                    <a:solidFill>
                      <a:srgbClr val="F2F2F2"/>
                    </a:solidFill>
                  </a:tcPr>
                </a:tc>
                <a:tc>
                  <a:txBody>
                    <a:bodyPr lIns="45720" rIns="45720" tIns="91440" bIns="91440"/>
                    <a:lstStyle/>
                    <a:p>
                      <a:pPr algn="just">
                        <a:defRPr sz="900"/>
                      </a:pPr>
                      <a:r>
                        <a:t>EDM uses controlled electrical discharges between an electrode and a conductive workpiece to erode material and produce intricate shapes and fine details not achievable by conventional cutting.</a:t>
                      </a:r>
                    </a:p>
                  </a:txBody>
                  <a:tcPr anchor="ctr">
                    <a:solidFill>
                      <a:srgbClr val="F2F2F2"/>
                    </a:solidFill>
                  </a:tcPr>
                </a:tc>
              </a:tr>
              <a:tr h="373380">
                <a:tc>
                  <a:txBody>
                    <a:bodyPr lIns="45720" rIns="45720" tIns="91440" bIns="91440"/>
                    <a:lstStyle/>
                    <a:p>
                      <a:pPr algn="ctr">
                        <a:defRPr sz="900" b="1"/>
                      </a:pPr>
                      <a:r>
                        <a:t>Others</a:t>
                      </a:r>
                    </a:p>
                  </a:txBody>
                  <a:tcPr anchor="ctr">
                    <a:solidFill>
                      <a:srgbClr val="F2F2F2"/>
                    </a:solidFill>
                  </a:tcPr>
                </a:tc>
                <a:tc>
                  <a:txBody>
                    <a:bodyPr lIns="45720" rIns="45720" tIns="91440" bIns="91440"/>
                    <a:lstStyle/>
                    <a:p>
                      <a:pPr algn="just">
                        <a:defRPr sz="900"/>
                      </a:pPr>
                      <a:r>
                        <a:t>Definition for Others</a:t>
                      </a:r>
                    </a:p>
                  </a:txBody>
                  <a:tcPr anchor="ctr">
                    <a:solidFill>
                      <a:srgbClr val="F2F2F2"/>
                    </a:solidFill>
                  </a:tcPr>
                </a:tc>
              </a:tr>
            </a:tbl>
          </a:graphicData>
        </a:graphic>
      </p:graphicFrame>
      <p:graphicFrame>
        <p:nvGraphicFramePr>
          <p:cNvPr id="5" name="Table 4"/>
          <p:cNvGraphicFramePr>
            <a:graphicFrameLocks noGrp="1"/>
          </p:cNvGraphicFramePr>
          <p:nvPr/>
        </p:nvGraphicFramePr>
        <p:xfrm>
          <a:off x="457200" y="5219700"/>
          <a:ext cx="11277600" cy="85344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END USER INDUSTRY</a:t>
                      </a:r>
                    </a:p>
                  </a:txBody>
                  <a:tcPr anchor="ctr">
                    <a:solidFill>
                      <a:srgbClr val="FB592D"/>
                    </a:solidFill>
                  </a:tcPr>
                </a:tc>
                <a:tc hMerge="1">
                  <a:txBody>
                    <a:bodyPr/>
                    <a:lstStyle/>
                    <a:p/>
                  </a:txBody>
                  <a:tcPr/>
                </a:tc>
              </a:tr>
              <a:tr h="487680">
                <a:tc>
                  <a:txBody>
                    <a:bodyPr lIns="45720" rIns="45720" tIns="91440" bIns="91440"/>
                    <a:lstStyle/>
                    <a:p>
                      <a:pPr algn="ctr">
                        <a:defRPr sz="900" b="1"/>
                      </a:pPr>
                      <a:r>
                        <a:t>Automotive</a:t>
                      </a:r>
                    </a:p>
                  </a:txBody>
                  <a:tcPr anchor="ctr">
                    <a:solidFill>
                      <a:srgbClr val="F2F2F2"/>
                    </a:solidFill>
                  </a:tcPr>
                </a:tc>
                <a:tc>
                  <a:txBody>
                    <a:bodyPr lIns="45720" rIns="45720" tIns="91440" bIns="91440"/>
                    <a:lstStyle/>
                    <a:p>
                      <a:pPr algn="just">
                        <a:defRPr sz="900"/>
                      </a:pPr>
                      <a:r>
                        <a:t>Automotive end users deploy CNC machines for high-volume production of engines, transmissions, chassis components and precision interior parts requiring consistent quality and throughput.</a:t>
                      </a:r>
                    </a:p>
                  </a:txBody>
                  <a:tcPr anchor="ctr">
                    <a:solidFill>
                      <a:srgbClr val="F2F2F2"/>
                    </a:solidFill>
                  </a:tcPr>
                </a:tc>
              </a:tr>
            </a:tbl>
          </a:graphicData>
        </a:graphic>
      </p:graphicFrame>
    </p:spTree>
    <p:extLst>
      <p:ext uri="{BB962C8B-B14F-4D97-AF65-F5344CB8AC3E}">
        <p14:creationId xmlns:p14="http://schemas.microsoft.com/office/powerpoint/2010/main" val="2466641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CNC MACHINE TOOLS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Association for Manufacturing Technology</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Machine Tools and Manufacture</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CECIMO - European Association of the Machine Tool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CIRP Annals - Manufacturing Technology</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VDW - German Machine Tool Builders'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Manufacturing Processes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Japan Machine Tool Builders'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Materials Processing Technology</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Indian Machine Tool Manufacturers'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Precision Engineering</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CNC MACHINE TOOLS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CNC Machine Tools Market is valued at USD 73.61 Billion in 2024, and is expected to reach USD 161.27 Billion by 2032. The market shows a steady CAGR of 10.3% from 2025 to 2032. Advanced automation, Industry 4.0 integration, precision manufacturing demand, and reshoring efforts drive CNC machine tools growth; key players emphasize smart, hybrid, multi-axis systems and software-enabled services. Trends include digital twin, predictive maintenance, and additive-subtractive combos, fostering competitiveness, supply-chain resilience, and sustained innovation-led expansion across aerospace, automotive, and medical segments globally.</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CNC MACHINE TOOLS MARKET SIZE,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73.61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161.27</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Continuous improvements in multi-axis controls, high-speed spindles, additive-hybrid capabilities and precision sensors drive productivity, flexibility, and reduced cycle times. Integration of advanced CAD/CAM, AI-driven toolpath optimization, real-time monitoring, and automation enables higher part accuracy, lower waste, and faster time-to-market for diverse manufacturing sectors and global competitive advantage sustainably.
Industry Integration: Adoption of Industry 4.0 protocols, IoT-enabled machining, standardized interfaces and interoperable software facilitates seamless factory automation, predictive maintenance, and data-driven decision-making. Growing service ecosystems, financing options, vocational training, and collaborative supplier networks accelerate deployment, lower adoption barriers, and expand markets across automotive, aerospace, medical, and precision engineering applications.</a:t>
            </a:r>
          </a:p>
        </p:txBody>
      </p:sp>
    </p:spTree>
    <p:extLst>
      <p:ext uri="{BB962C8B-B14F-4D97-AF65-F5344CB8AC3E}">
        <p14:creationId xmlns:p14="http://schemas.microsoft.com/office/powerpoint/2010/main" val="3328772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99490" y="4205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899490" y="867551"/>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CNC MACHINE TOOLS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3"/>
          <a:stretch>
            <a:fillRect/>
          </a:stretch>
        </p:blipFill>
        <p:spPr>
          <a:xfrm>
            <a:off x="824758" y="1439523"/>
            <a:ext cx="10700702" cy="4913686"/>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73.61 BILLION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CNC MACHINE TOOLS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CNC MACHINE TOOLS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MACHINE TYPE</a:t>
            </a:r>
          </a:p>
        </p:txBody>
      </p:sp>
      <p:sp>
        <p:nvSpPr>
          <p:cNvPr id="51" name="Rectangle 50"/>
          <p:cNvSpPr/>
          <p:nvPr/>
        </p:nvSpPr>
        <p:spPr>
          <a:xfrm>
            <a:off x="457200" y="2103120"/>
            <a:ext cx="5547360" cy="1750161"/>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Milling Machines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Turning (Lathe) Machines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Grinding Machines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Drilling Machines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Electrical Discharge Machining (EDM)</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Others</a:t>
            </a:r>
          </a:p>
        </p:txBody>
      </p:sp>
      <p:sp>
        <p:nvSpPr>
          <p:cNvPr id="52" name="Rounded Rectangle 51"/>
          <p:cNvSpPr/>
          <p:nvPr/>
        </p:nvSpPr>
        <p:spPr>
          <a:xfrm>
            <a:off x="6187440" y="1828800"/>
            <a:ext cx="5547360"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END USER INDUSTRY</a:t>
            </a:r>
          </a:p>
        </p:txBody>
      </p:sp>
      <p:sp>
        <p:nvSpPr>
          <p:cNvPr id="53" name="Rectangle 52"/>
          <p:cNvSpPr/>
          <p:nvPr/>
        </p:nvSpPr>
        <p:spPr>
          <a:xfrm>
            <a:off x="6187440" y="2103120"/>
            <a:ext cx="5547360" cy="1750161"/>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Automotive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Aerospace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Electronics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Healthcare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Energy</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Others</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Digitalization and automation have transformed CNC machine tool operations worldwide, driving productivity and consistency. Manufacturers like Siemens and Fanuc supply integrated controllers and software that enable predictive maintenance and real time monitoring of machining centers. Factories deploy connected sensors and edge computing to reduce unplanned downtime and improve part quality. Aerospace and automotive workshops report smoother workflows when toolpaths and inspections are coordinated through common digital platforms and standardized communication protocols across production lines to enhance throughput and traceability globally.
Rising precision demands and the machining of advanced materials have pushed CNC suppliers to innovate spindle technology and tooling systems. Companies such as DMG Mori and Mazak develop multi axis platforms and rigid machine beds to handle exotic alloys used in aerospace and medical implant manufacturing. High stiffness and thermal stability are emphasized to maintain tolerances and surface integrity during cutting cycles. Collaborations between toolmakers and material specialists produce optimized cutter geometries and coatings tailored for hard to machine substrates.
Skilled workforce shortages and demand for digital competencies are reshaping CNC workforce development. Machine builders like Haas and Okuma partner with technical schools and apprenticeship programs to teach CAM programming, robotics integration, and safe operations. Manufacturers invest in intuitive operator interfaces and simulation tools to shorten learning curves for new technicians. OEM certification courses and shared training centers help retain tacit machining expertise while accelerating adoption of connected manufacturing practices across small job shops and larger production facilities and universities.
Sustainability concerns drive adoption of energy efficient CNC designs and machining practices across supply chains. OEMs such as Siemens and Fanuc promote drives and regenerative systems that reduce energy use on milling centers. Shops implement efficient spindle cooling, coolant recycling, and dry machining strategies to lower environmental impact while preserving quality. Hybrid additive subtractive platforms and tooling recycling programs enable material conscious production. Regulatory pressure and customer expectations encourage manufacturers to design machines with serviceable components and extended service lives.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Digitalization and Automation Momentum Driving CNC Machine Tools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Regional onshoring and emergence of microfactories are changing demand patterns for CNC machine tools, prioritizing compact flexible machining centers near end markets. Automotive companies moving production closer to customers, such as Ford and Tesla, require adaptable CNC cells for short production runs and rapid design iterations. Industrial conglomerates like GE are leveraging distributed machining strategies to reduce lead times and supply risk. This local focus increases demand for smaller footprint CNC machines, quick-change fixtures, and operator-friendly controls tailored for manufacturers.
Localized production enables rapid spare parts manufacturing and customization, encouraging service centers to invest in CNC capabilities. Airlines and MRO providers, such as Lufthansa Technik, increasingly rely on in-house machining to repair components without shipping delays. Automotive dealerships and industrial maintenance shops use compact CNC mills and lathes to reproduce discontinued parts, supporting extended equipment lifecycles. This trend raises demand for versatile toolholders, multi-axis retrofits, and portable CNC solutions that can be integrated into repair facilities and regional service networks.
High-precision small-batch manufacturing for specialized industries is creating sustained demand for advanced CNC solutions with exceptional tolerances. Swiss watchmakers and precision instrument firms rely on multi-axis CNCs to produce intricate components to stringent quality standards. Medical implant manufacturers and aerospace subcontractors also require certified machining processes to meet regulatory and safety requirements. Companies like Zimmer Biomet and aerospace suppliers partner with CNC vendors to qualify machines for titanium and cobalt-chrome work, driving interest in hardened spindles and improved thermal stability.
Emergence of subscription and on-demand machining business models lowers barriers to advanced CNC adoption by small enterprises, reshaping buyer behavior. Pay-per-part networks and platform providers like Xometry and Protolabs aggregate machine capacity and offer CNC services without capital expenditure, while manufacturers partner with financial arms such as leasing from Siemens to provide flexible equipment financing. These models shorten procurement cycles and encourage investments in modern CNC technologies through shared risk, creating sustainable demand among contract manufacturers seeking manufacturing scalability globally.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Onshoring and Microfactory Growth Driving Local CNC Adoption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High acquisition and lifecycle costs restrict adoption among smaller manufacturers and job shops. Major suppliers like DMG Mori and Haas produce advanced centers that demand significant investment in purchase, installation, and ongoing upkeep, while integrators such as FANUC highlight lifecycle support expenses. Small and medium enterprises often delay upgrades because capital allocation competes with other operational priorities. As a result, many firms continue using legacy manual lathes and mills, reducing overall market penetration of modern CNC technology and competitiveness pressure
Shortages of skilled programmers, operators, and maintenance technicians constrain effective CNC utilization and complex part production. The manufacturing sector reports an aging workforce and difficulty attracting talent with CNC programming and automation expertise, prompting companies like Siemens to expand training initiatives vocational partnerships. Training demands for CAM software, multi-axis programming, and predictive maintenance are substantial, and on-the-job learning can be slow. Consequently, shops may underutilize advanced machine capabilities or avoid investment, hindering productivity improvements and technology diffusion across the industry.
Fragmented control standards and proprietary interfaces create integration challenges between new CNC machines and existing shopfloor systems, hampering data-driven manufacturing. Controllers from different makers such as FANUC, Heidenhain, and Siemens often use distinct protocols, complicating CAM postprocessing and MES connectivity. Manufacturing teams face complex retrofits when linking machines to ERP, inspection systems, and IIoT sensors, requiring specialized middleware or custom engineering. This fragmentation raises lifecycle costs, prolongs commissioning, and further discourages small shops from adopting advanced automation despite efficiency gains.
Growing connectivity of CNC systems exposes shops to cybersecurity threats that can disrupt production and threaten intellectual property. Industry incidents have demonstrated how ransomware and targeted malware can halt operations and strain supplier relationships, prompting builders to prioritize secure design. Legacy controllers without regular security updates remain vulnerable, forcing firms to adopt network segmentation and vendor firmware programs to maintain uptime. Managing OT and IT convergence, compliance, and remote monitoring safeguards increases complexity and can delay adoption of machining solutions.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High Capital Costs and Skill Gaps Impede Adoption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CNC MACHINE TOOLS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Case Studies
Raw Material Analysis</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defRPr/>
            </a:pPr>
            <a:r>
              <a:rPr lang="en-IN" dirty="0"/>
              <a:t>MARKET IMPACTING FACTORS</a:t>
            </a:r>
          </a:p>
        </p:txBody>
      </p:sp>
      <p:sp>
        <p:nvSpPr>
          <p:cNvPr id="4" name="TextBox 3">
            <a:extLst>
              <a:ext uri="{FF2B5EF4-FFF2-40B4-BE49-F238E27FC236}">
                <a16:creationId xmlns:a16="http://schemas.microsoft.com/office/drawing/2014/main" id="{8CDE022E-DDCB-FFB1-B46B-A5A50A1441B0}"/>
              </a:ext>
            </a:extLst>
          </p:cNvPr>
          <p:cNvSpPr txBox="1"/>
          <p:nvPr/>
        </p:nvSpPr>
        <p:spPr>
          <a:xfrm>
            <a:off x="580593" y="1123527"/>
            <a:ext cx="10765431" cy="307777"/>
          </a:xfrm>
          <a:prstGeom prst="rect">
            <a:avLst/>
          </a:prstGeom>
          <a:noFill/>
        </p:spPr>
        <p:txBody>
          <a:bodyPr wrap="square">
            <a:spAutoFit/>
          </a:bodyPr>
          <a:lstStyle/>
          <a:p>
            <a:pPr fontAlgn="b">
              <a:defRPr/>
            </a:pPr>
            <a:r>
              <a:rPr sz="1400" b="1">
                <a:latin typeface="Poppins"/>
              </a:rPr>
              <a:t>CNC MACHINE TOOLS MARKET : MARKET IMPACTING FACTORS</a:t>
            </a:r>
          </a:p>
        </p:txBody>
      </p:sp>
      <p:graphicFrame>
        <p:nvGraphicFramePr>
          <p:cNvPr id="3" name="Table 2">
            <a:extLst>
              <a:ext uri="{FF2B5EF4-FFF2-40B4-BE49-F238E27FC236}">
                <a16:creationId xmlns:a16="http://schemas.microsoft.com/office/drawing/2014/main" id="{7A4326E7-6377-7878-8845-8DA1D5255343}"/>
              </a:ext>
            </a:extLst>
          </p:cNvPr>
          <p:cNvGraphicFramePr>
            <a:graphicFrameLocks noGrp="1"/>
          </p:cNvGraphicFramePr>
          <p:nvPr/>
        </p:nvGraphicFramePr>
        <p:xfrm>
          <a:off x="655947" y="1572797"/>
          <a:ext cx="11236527" cy="3939186"/>
        </p:xfrm>
        <a:graphic>
          <a:graphicData uri="http://schemas.openxmlformats.org/drawingml/2006/table">
            <a:tbl>
              <a:tblPr firstRow="1" bandRow="1">
                <a:tableStyleId>{5940675A-B579-460E-94D1-54222C63F5DA}</a:tableStyleId>
              </a:tblPr>
              <a:tblGrid>
                <a:gridCol w="3881032">
                  <a:extLst>
                    <a:ext uri="{9D8B030D-6E8A-4147-A177-3AD203B41FA5}">
                      <a16:colId xmlns:a16="http://schemas.microsoft.com/office/drawing/2014/main" val="2158077647"/>
                    </a:ext>
                  </a:extLst>
                </a:gridCol>
                <a:gridCol w="1471099">
                  <a:extLst>
                    <a:ext uri="{9D8B030D-6E8A-4147-A177-3AD203B41FA5}">
                      <a16:colId xmlns:a16="http://schemas.microsoft.com/office/drawing/2014/main" val="3706963685"/>
                    </a:ext>
                  </a:extLst>
                </a:gridCol>
                <a:gridCol w="1471099">
                  <a:extLst>
                    <a:ext uri="{9D8B030D-6E8A-4147-A177-3AD203B41FA5}">
                      <a16:colId xmlns:a16="http://schemas.microsoft.com/office/drawing/2014/main" val="4051241276"/>
                    </a:ext>
                  </a:extLst>
                </a:gridCol>
                <a:gridCol w="1471099">
                  <a:extLst>
                    <a:ext uri="{9D8B030D-6E8A-4147-A177-3AD203B41FA5}">
                      <a16:colId xmlns:a16="http://schemas.microsoft.com/office/drawing/2014/main" val="164686466"/>
                    </a:ext>
                  </a:extLst>
                </a:gridCol>
                <a:gridCol w="1471099">
                  <a:extLst>
                    <a:ext uri="{9D8B030D-6E8A-4147-A177-3AD203B41FA5}">
                      <a16:colId xmlns:a16="http://schemas.microsoft.com/office/drawing/2014/main" val="27464628"/>
                    </a:ext>
                  </a:extLst>
                </a:gridCol>
                <a:gridCol w="1471099">
                  <a:extLst>
                    <a:ext uri="{9D8B030D-6E8A-4147-A177-3AD203B41FA5}">
                      <a16:colId xmlns:a16="http://schemas.microsoft.com/office/drawing/2014/main" val="2124983903"/>
                    </a:ext>
                  </a:extLst>
                </a:gridCol>
              </a:tblGrid>
              <a:tr h="511198">
                <a:tc rowSpan="2">
                  <a:txBody>
                    <a:bodyPr/>
                    <a:lstStyle/>
                    <a:p>
                      <a:pPr marL="0" marR="0" lvl="0" indent="0" algn="ctr" defTabSz="584200" rtl="0" eaLnBrk="1" fontAlgn="b" latinLnBrk="0" hangingPunct="1">
                        <a:lnSpc>
                          <a:spcPct val="100000"/>
                        </a:lnSpc>
                        <a:spcBef>
                          <a:spcPts val="0"/>
                        </a:spcBef>
                        <a:spcAft>
                          <a:spcPts val="0"/>
                        </a:spcAft>
                        <a:buClrTx/>
                        <a:buSzTx/>
                        <a:buFontTx/>
                        <a:buNone/>
                        <a:tabLst/>
                        <a:defRPr/>
                      </a:pPr>
                      <a:r>
                        <a:rPr lang="en-IN" sz="1400" b="1" dirty="0">
                          <a:solidFill>
                            <a:schemeClr val="bg1"/>
                          </a:solidFill>
                          <a:latin typeface="+mn-lt"/>
                          <a:cs typeface="Poppins" panose="00000500000000000000" pitchFamily="2" charset="0"/>
                        </a:rPr>
                        <a:t>Market Parameters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5">
                  <a:txBody>
                    <a:bodyPr/>
                    <a:lstStyle/>
                    <a:p>
                      <a:pPr marL="0" marR="0" lvl="0" indent="0" algn="ctr" defTabSz="584200" rtl="0" eaLnBrk="1" fontAlgn="b" latinLnBrk="0" hangingPunct="1">
                        <a:lnSpc>
                          <a:spcPct val="100000"/>
                        </a:lnSpc>
                        <a:spcBef>
                          <a:spcPts val="0"/>
                        </a:spcBef>
                        <a:spcAft>
                          <a:spcPts val="0"/>
                        </a:spcAft>
                        <a:buClrTx/>
                        <a:buSzTx/>
                        <a:buFontTx/>
                        <a:buNone/>
                        <a:tabLst/>
                        <a:defRPr/>
                      </a:pPr>
                      <a:r>
                        <a:rPr lang="en-IN" sz="1600" b="1" dirty="0">
                          <a:solidFill>
                            <a:schemeClr val="bg1"/>
                          </a:solidFill>
                          <a:latin typeface="+mn-lt"/>
                          <a:cs typeface="Poppins" panose="00000500000000000000" pitchFamily="2" charset="0"/>
                        </a:rPr>
                        <a:t>Geography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08866327"/>
                  </a:ext>
                </a:extLst>
              </a:tr>
              <a:tr h="732195">
                <a:tc vMerge="1">
                  <a:txBody>
                    <a:bodyPr/>
                    <a:lstStyle/>
                    <a:p>
                      <a:pPr algn="l" fontAlgn="b"/>
                      <a:endParaRPr lang="en-US" sz="2400" b="0" i="0" u="none" strike="noStrike" dirty="0">
                        <a:solidFill>
                          <a:schemeClr val="tx1"/>
                        </a:solidFill>
                        <a:effectLst/>
                        <a:latin typeface="Poppins" panose="00000500000000000000" pitchFamily="2" charset="0"/>
                        <a:cs typeface="Poppins" panose="000005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b="1" dirty="0">
                          <a:solidFill>
                            <a:schemeClr val="bg1"/>
                          </a:solidFill>
                          <a:latin typeface="+mn-lt"/>
                          <a:cs typeface="Poppins" panose="00000500000000000000" pitchFamily="2" charset="0"/>
                        </a:rPr>
                        <a:t>North America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33C5F0"/>
                    </a:solidFill>
                  </a:tcPr>
                </a:tc>
                <a:tc>
                  <a:txBody>
                    <a:bodyPr/>
                    <a:lstStyle/>
                    <a:p>
                      <a:pPr algn="ctr"/>
                      <a:r>
                        <a:rPr lang="en-IN" sz="1400" b="1" dirty="0">
                          <a:solidFill>
                            <a:schemeClr val="bg1"/>
                          </a:solidFill>
                          <a:latin typeface="+mn-lt"/>
                          <a:cs typeface="Poppins" panose="00000500000000000000" pitchFamily="2" charset="0"/>
                        </a:rPr>
                        <a:t>Europe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CB67C"/>
                    </a:solidFill>
                  </a:tcPr>
                </a:tc>
                <a:tc>
                  <a:txBody>
                    <a:bodyPr/>
                    <a:lstStyle/>
                    <a:p>
                      <a:pPr algn="ctr"/>
                      <a:r>
                        <a:rPr lang="en-IN" sz="1400" b="1" dirty="0">
                          <a:solidFill>
                            <a:schemeClr val="bg1"/>
                          </a:solidFill>
                          <a:latin typeface="+mn-lt"/>
                          <a:cs typeface="Poppins" panose="00000500000000000000" pitchFamily="2" charset="0"/>
                        </a:rPr>
                        <a:t>Asia Pacific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9B42E"/>
                    </a:solidFill>
                  </a:tcPr>
                </a:tc>
                <a:tc>
                  <a:txBody>
                    <a:bodyPr/>
                    <a:lstStyle/>
                    <a:p>
                      <a:pPr algn="ctr"/>
                      <a:r>
                        <a:rPr lang="en-IN" sz="1400" b="1" dirty="0">
                          <a:solidFill>
                            <a:schemeClr val="bg1"/>
                          </a:solidFill>
                          <a:latin typeface="+mn-lt"/>
                          <a:cs typeface="Poppins" panose="00000500000000000000" pitchFamily="2" charset="0"/>
                        </a:rPr>
                        <a:t>Latin America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IN" sz="1400" b="1" dirty="0">
                          <a:solidFill>
                            <a:schemeClr val="bg1"/>
                          </a:solidFill>
                          <a:latin typeface="+mn-lt"/>
                          <a:cs typeface="Poppins" panose="00000500000000000000" pitchFamily="2" charset="0"/>
                        </a:rPr>
                        <a:t>Middle East &amp; Africa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124573702"/>
                  </a:ext>
                </a:extLst>
              </a:tr>
              <a:tr h="535100">
                <a:tc>
                  <a:txBody>
                    <a:bodyPr/>
                    <a:lstStyle/>
                    <a:p>
                      <a:r>
                        <a:rPr sz="1200"/>
                        <a:t>Industrial Automation and Industry 4.0 Adoption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79769048"/>
                  </a:ext>
                </a:extLst>
              </a:tr>
              <a:tr h="535100">
                <a:tc>
                  <a:txBody>
                    <a:bodyPr/>
                    <a:lstStyle/>
                    <a:p>
                      <a:r>
                        <a:rPr sz="1200"/>
                        <a:t>Automotive and Aerospace Manufacturing Demand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5719977"/>
                  </a:ext>
                </a:extLst>
              </a:tr>
              <a:tr h="535100">
                <a:tc>
                  <a:txBody>
                    <a:bodyPr/>
                    <a:lstStyle/>
                    <a:p>
                      <a:r>
                        <a:rPr sz="1200"/>
                        <a:t>Skilled Labor and Workforce Upskilling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22834075"/>
                  </a:ext>
                </a:extLst>
              </a:tr>
              <a:tr h="555393">
                <a:tc>
                  <a:txBody>
                    <a:bodyPr/>
                    <a:lstStyle/>
                    <a:p>
                      <a:r>
                        <a:rPr sz="1200"/>
                        <a:t>Raw Material Prices and Supply Chain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0460192"/>
                  </a:ext>
                </a:extLst>
              </a:tr>
              <a:tr h="535100">
                <a:tc>
                  <a:txBody>
                    <a:bodyPr/>
                    <a:lstStyle/>
                    <a:p>
                      <a:r>
                        <a:rPr sz="1200"/>
                        <a:t>Government Policies and Trade Regulations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IN" sz="1200" b="1" i="0" u="none" strike="noStrike" dirty="0">
                        <a:solidFill>
                          <a:srgbClr val="000000"/>
                        </a:solidFill>
                        <a:effectLst/>
                        <a:latin typeface="+mn-lt"/>
                        <a:cs typeface="Poppins" panose="000005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62627960"/>
                  </a:ext>
                </a:extLst>
              </a:tr>
            </a:tbl>
          </a:graphicData>
        </a:graphic>
      </p:graphicFrame>
      <p:grpSp>
        <p:nvGrpSpPr>
          <p:cNvPr id="5" name="Group 4">
            <a:extLst>
              <a:ext uri="{FF2B5EF4-FFF2-40B4-BE49-F238E27FC236}">
                <a16:creationId xmlns:a16="http://schemas.microsoft.com/office/drawing/2014/main" id="{A310BBC8-51C9-3E1B-3B86-3D03C9949565}"/>
              </a:ext>
            </a:extLst>
          </p:cNvPr>
          <p:cNvGrpSpPr/>
          <p:nvPr/>
        </p:nvGrpSpPr>
        <p:grpSpPr>
          <a:xfrm>
            <a:off x="6956714" y="5610590"/>
            <a:ext cx="4892386" cy="449537"/>
            <a:chOff x="6207414" y="5897983"/>
            <a:chExt cx="5434516" cy="499350"/>
          </a:xfrm>
        </p:grpSpPr>
        <p:grpSp>
          <p:nvGrpSpPr>
            <p:cNvPr id="6" name="Group 5">
              <a:extLst>
                <a:ext uri="{FF2B5EF4-FFF2-40B4-BE49-F238E27FC236}">
                  <a16:creationId xmlns:a16="http://schemas.microsoft.com/office/drawing/2014/main" id="{C7577906-C231-4E3F-4CE3-588D8D4BF577}"/>
                </a:ext>
              </a:extLst>
            </p:cNvPr>
            <p:cNvGrpSpPr/>
            <p:nvPr/>
          </p:nvGrpSpPr>
          <p:grpSpPr>
            <a:xfrm>
              <a:off x="6581643" y="6015979"/>
              <a:ext cx="921299" cy="265032"/>
              <a:chOff x="4516166" y="2540809"/>
              <a:chExt cx="1002430" cy="288000"/>
            </a:xfrm>
          </p:grpSpPr>
          <p:sp>
            <p:nvSpPr>
              <p:cNvPr id="19" name="Oval 18">
                <a:extLst>
                  <a:ext uri="{FF2B5EF4-FFF2-40B4-BE49-F238E27FC236}">
                    <a16:creationId xmlns:a16="http://schemas.microsoft.com/office/drawing/2014/main" id="{EBF64566-B7B1-3197-99E1-77E548549319}"/>
                  </a:ext>
                </a:extLst>
              </p:cNvPr>
              <p:cNvSpPr/>
              <p:nvPr/>
            </p:nvSpPr>
            <p:spPr>
              <a:xfrm>
                <a:off x="451616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20" name="Oval 19">
                <a:extLst>
                  <a:ext uri="{FF2B5EF4-FFF2-40B4-BE49-F238E27FC236}">
                    <a16:creationId xmlns:a16="http://schemas.microsoft.com/office/drawing/2014/main" id="{7E2735DC-D6E0-FCF6-301D-70931E2558A7}"/>
                  </a:ext>
                </a:extLst>
              </p:cNvPr>
              <p:cNvSpPr/>
              <p:nvPr/>
            </p:nvSpPr>
            <p:spPr>
              <a:xfrm>
                <a:off x="4873381"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21" name="Oval 20">
                <a:extLst>
                  <a:ext uri="{FF2B5EF4-FFF2-40B4-BE49-F238E27FC236}">
                    <a16:creationId xmlns:a16="http://schemas.microsoft.com/office/drawing/2014/main" id="{6621A490-E072-7DA3-1A99-B5FCB6C4A8D9}"/>
                  </a:ext>
                </a:extLst>
              </p:cNvPr>
              <p:cNvSpPr/>
              <p:nvPr/>
            </p:nvSpPr>
            <p:spPr>
              <a:xfrm>
                <a:off x="523059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grpSp>
          <p:nvGrpSpPr>
            <p:cNvPr id="7" name="Group 6">
              <a:extLst>
                <a:ext uri="{FF2B5EF4-FFF2-40B4-BE49-F238E27FC236}">
                  <a16:creationId xmlns:a16="http://schemas.microsoft.com/office/drawing/2014/main" id="{9978F030-3C3A-41A3-B124-C04152A6D864}"/>
                </a:ext>
              </a:extLst>
            </p:cNvPr>
            <p:cNvGrpSpPr/>
            <p:nvPr/>
          </p:nvGrpSpPr>
          <p:grpSpPr>
            <a:xfrm>
              <a:off x="8274442" y="6015979"/>
              <a:ext cx="921299" cy="265032"/>
              <a:chOff x="4516166" y="2540809"/>
              <a:chExt cx="1002430" cy="288000"/>
            </a:xfrm>
          </p:grpSpPr>
          <p:sp>
            <p:nvSpPr>
              <p:cNvPr id="16" name="Oval 15">
                <a:extLst>
                  <a:ext uri="{FF2B5EF4-FFF2-40B4-BE49-F238E27FC236}">
                    <a16:creationId xmlns:a16="http://schemas.microsoft.com/office/drawing/2014/main" id="{BF072464-BD23-4E22-21A7-DE50306D5697}"/>
                  </a:ext>
                </a:extLst>
              </p:cNvPr>
              <p:cNvSpPr/>
              <p:nvPr/>
            </p:nvSpPr>
            <p:spPr>
              <a:xfrm>
                <a:off x="451616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7" name="Oval 16">
                <a:extLst>
                  <a:ext uri="{FF2B5EF4-FFF2-40B4-BE49-F238E27FC236}">
                    <a16:creationId xmlns:a16="http://schemas.microsoft.com/office/drawing/2014/main" id="{A3C7F39C-32F0-0916-FD03-C8EE279EA441}"/>
                  </a:ext>
                </a:extLst>
              </p:cNvPr>
              <p:cNvSpPr/>
              <p:nvPr/>
            </p:nvSpPr>
            <p:spPr>
              <a:xfrm>
                <a:off x="4873381"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8" name="Oval 17">
                <a:extLst>
                  <a:ext uri="{FF2B5EF4-FFF2-40B4-BE49-F238E27FC236}">
                    <a16:creationId xmlns:a16="http://schemas.microsoft.com/office/drawing/2014/main" id="{85054B9D-9062-65F9-44D5-6EA4E2CC56A2}"/>
                  </a:ext>
                </a:extLst>
              </p:cNvPr>
              <p:cNvSpPr/>
              <p:nvPr/>
            </p:nvSpPr>
            <p:spPr>
              <a:xfrm>
                <a:off x="5230596" y="2540809"/>
                <a:ext cx="288000" cy="288000"/>
              </a:xfrm>
              <a:prstGeom prst="ellipse">
                <a:avLst/>
              </a:prstGeom>
              <a:noFill/>
              <a:ln w="28575">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grpSp>
          <p:nvGrpSpPr>
            <p:cNvPr id="8" name="Group 7">
              <a:extLst>
                <a:ext uri="{FF2B5EF4-FFF2-40B4-BE49-F238E27FC236}">
                  <a16:creationId xmlns:a16="http://schemas.microsoft.com/office/drawing/2014/main" id="{F27E1931-7194-0818-E448-63EF8158E3B5}"/>
                </a:ext>
              </a:extLst>
            </p:cNvPr>
            <p:cNvGrpSpPr/>
            <p:nvPr/>
          </p:nvGrpSpPr>
          <p:grpSpPr>
            <a:xfrm>
              <a:off x="10130028" y="6015979"/>
              <a:ext cx="921299" cy="265032"/>
              <a:chOff x="4516166" y="2540809"/>
              <a:chExt cx="1002430" cy="288000"/>
            </a:xfrm>
          </p:grpSpPr>
          <p:sp>
            <p:nvSpPr>
              <p:cNvPr id="13" name="Oval 12">
                <a:extLst>
                  <a:ext uri="{FF2B5EF4-FFF2-40B4-BE49-F238E27FC236}">
                    <a16:creationId xmlns:a16="http://schemas.microsoft.com/office/drawing/2014/main" id="{DA485903-F5A3-9BEC-C74A-D0684CB36C25}"/>
                  </a:ext>
                </a:extLst>
              </p:cNvPr>
              <p:cNvSpPr/>
              <p:nvPr/>
            </p:nvSpPr>
            <p:spPr>
              <a:xfrm>
                <a:off x="4516166" y="2540809"/>
                <a:ext cx="288000" cy="288000"/>
              </a:xfrm>
              <a:prstGeom prst="ellipse">
                <a:avLst/>
              </a:prstGeom>
              <a:solidFill>
                <a:schemeClr val="accent6"/>
              </a:solidFill>
              <a:ln>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4" name="Oval 13">
                <a:extLst>
                  <a:ext uri="{FF2B5EF4-FFF2-40B4-BE49-F238E27FC236}">
                    <a16:creationId xmlns:a16="http://schemas.microsoft.com/office/drawing/2014/main" id="{B75AE636-6357-F651-88C5-345B415DF9A5}"/>
                  </a:ext>
                </a:extLst>
              </p:cNvPr>
              <p:cNvSpPr/>
              <p:nvPr/>
            </p:nvSpPr>
            <p:spPr>
              <a:xfrm>
                <a:off x="4873381" y="2540809"/>
                <a:ext cx="288000" cy="288000"/>
              </a:xfrm>
              <a:prstGeom prst="ellipse">
                <a:avLst/>
              </a:prstGeom>
              <a:noFill/>
              <a:ln w="28575">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sp>
            <p:nvSpPr>
              <p:cNvPr id="15" name="Oval 14">
                <a:extLst>
                  <a:ext uri="{FF2B5EF4-FFF2-40B4-BE49-F238E27FC236}">
                    <a16:creationId xmlns:a16="http://schemas.microsoft.com/office/drawing/2014/main" id="{487161A7-4DA6-81C0-81BF-A1E725EC9049}"/>
                  </a:ext>
                </a:extLst>
              </p:cNvPr>
              <p:cNvSpPr/>
              <p:nvPr/>
            </p:nvSpPr>
            <p:spPr>
              <a:xfrm>
                <a:off x="5230596" y="2540809"/>
                <a:ext cx="288000" cy="288000"/>
              </a:xfrm>
              <a:prstGeom prst="ellipse">
                <a:avLst/>
              </a:prstGeom>
              <a:noFill/>
              <a:ln w="28575">
                <a:solidFill>
                  <a:srgbClr val="684A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sp>
          <p:nvSpPr>
            <p:cNvPr id="9" name="TextBox 8">
              <a:extLst>
                <a:ext uri="{FF2B5EF4-FFF2-40B4-BE49-F238E27FC236}">
                  <a16:creationId xmlns:a16="http://schemas.microsoft.com/office/drawing/2014/main" id="{3640AC29-4C75-3B16-DC6D-EDE67092A515}"/>
                </a:ext>
              </a:extLst>
            </p:cNvPr>
            <p:cNvSpPr txBox="1"/>
            <p:nvPr/>
          </p:nvSpPr>
          <p:spPr>
            <a:xfrm>
              <a:off x="7554374" y="6023652"/>
              <a:ext cx="688260" cy="282052"/>
            </a:xfrm>
            <a:prstGeom prst="rect">
              <a:avLst/>
            </a:prstGeom>
            <a:noFill/>
          </p:spPr>
          <p:txBody>
            <a:bodyPr wrap="square">
              <a:spAutoFit/>
            </a:bodyPr>
            <a:lstStyle/>
            <a:p>
              <a:r>
                <a:rPr lang="en-IN" sz="1050" dirty="0">
                  <a:latin typeface="Poppins" panose="00000500000000000000" pitchFamily="2" charset="0"/>
                  <a:cs typeface="Poppins" panose="00000500000000000000" pitchFamily="2" charset="0"/>
                </a:rPr>
                <a:t>High</a:t>
              </a:r>
              <a:endParaRPr lang="en-IN" sz="1050" dirty="0">
                <a:solidFill>
                  <a:prstClr val="black"/>
                </a:solidFill>
                <a:latin typeface="Poppins"/>
              </a:endParaRPr>
            </a:p>
          </p:txBody>
        </p:sp>
        <p:sp>
          <p:nvSpPr>
            <p:cNvPr id="10" name="TextBox 9">
              <a:extLst>
                <a:ext uri="{FF2B5EF4-FFF2-40B4-BE49-F238E27FC236}">
                  <a16:creationId xmlns:a16="http://schemas.microsoft.com/office/drawing/2014/main" id="{64FE0563-8A4F-E99D-AD6A-49B931F15847}"/>
                </a:ext>
              </a:extLst>
            </p:cNvPr>
            <p:cNvSpPr txBox="1"/>
            <p:nvPr/>
          </p:nvSpPr>
          <p:spPr>
            <a:xfrm>
              <a:off x="9211092" y="6023652"/>
              <a:ext cx="823366" cy="282052"/>
            </a:xfrm>
            <a:prstGeom prst="rect">
              <a:avLst/>
            </a:prstGeom>
            <a:noFill/>
          </p:spPr>
          <p:txBody>
            <a:bodyPr wrap="square">
              <a:spAutoFit/>
            </a:bodyPr>
            <a:lstStyle/>
            <a:p>
              <a:r>
                <a:rPr lang="en-IN" sz="1050" dirty="0">
                  <a:latin typeface="Poppins" panose="00000500000000000000" pitchFamily="2" charset="0"/>
                  <a:cs typeface="Poppins" panose="00000500000000000000" pitchFamily="2" charset="0"/>
                </a:rPr>
                <a:t>Medium</a:t>
              </a:r>
              <a:endParaRPr lang="en-IN" sz="1050" dirty="0">
                <a:solidFill>
                  <a:prstClr val="black"/>
                </a:solidFill>
                <a:latin typeface="Poppins"/>
              </a:endParaRPr>
            </a:p>
          </p:txBody>
        </p:sp>
        <p:sp>
          <p:nvSpPr>
            <p:cNvPr id="11" name="TextBox 10">
              <a:extLst>
                <a:ext uri="{FF2B5EF4-FFF2-40B4-BE49-F238E27FC236}">
                  <a16:creationId xmlns:a16="http://schemas.microsoft.com/office/drawing/2014/main" id="{56DE2966-56E3-8E9C-0B6D-74AA1F945F6C}"/>
                </a:ext>
              </a:extLst>
            </p:cNvPr>
            <p:cNvSpPr txBox="1"/>
            <p:nvPr/>
          </p:nvSpPr>
          <p:spPr>
            <a:xfrm>
              <a:off x="11142381" y="6023652"/>
              <a:ext cx="499549" cy="282052"/>
            </a:xfrm>
            <a:prstGeom prst="rect">
              <a:avLst/>
            </a:prstGeom>
            <a:noFill/>
          </p:spPr>
          <p:txBody>
            <a:bodyPr wrap="square">
              <a:spAutoFit/>
            </a:bodyPr>
            <a:lstStyle/>
            <a:p>
              <a:r>
                <a:rPr lang="en-IN" sz="1050" dirty="0">
                  <a:latin typeface="Poppins" panose="00000500000000000000" pitchFamily="2" charset="0"/>
                  <a:cs typeface="Poppins" panose="00000500000000000000" pitchFamily="2" charset="0"/>
                </a:rPr>
                <a:t>Low</a:t>
              </a:r>
              <a:endParaRPr lang="en-IN" sz="1050" dirty="0">
                <a:solidFill>
                  <a:prstClr val="black"/>
                </a:solidFill>
                <a:latin typeface="Poppins"/>
              </a:endParaRPr>
            </a:p>
          </p:txBody>
        </p:sp>
        <p:sp>
          <p:nvSpPr>
            <p:cNvPr id="12" name="Rectangle: Rounded Corners 11">
              <a:extLst>
                <a:ext uri="{FF2B5EF4-FFF2-40B4-BE49-F238E27FC236}">
                  <a16:creationId xmlns:a16="http://schemas.microsoft.com/office/drawing/2014/main" id="{93281522-D562-CB11-CE9B-AECA24FC1617}"/>
                </a:ext>
              </a:extLst>
            </p:cNvPr>
            <p:cNvSpPr/>
            <p:nvPr/>
          </p:nvSpPr>
          <p:spPr>
            <a:xfrm>
              <a:off x="6207414" y="5897983"/>
              <a:ext cx="5434515" cy="499350"/>
            </a:xfrm>
            <a:prstGeom prst="roundRect">
              <a:avLst>
                <a:gd name="adj" fmla="val 50000"/>
              </a:avLst>
            </a:prstGeom>
            <a:noFill/>
            <a:ln w="158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latin typeface="Poppins"/>
              </a:endParaRPr>
            </a:p>
          </p:txBody>
        </p:sp>
      </p:grpSp>
      <p:sp>
        <p:nvSpPr>
          <p:cNvPr id="22" name="Oval 21"/>
          <p:cNvSpPr/>
          <p:nvPr/>
        </p:nvSpPr>
        <p:spPr>
          <a:xfrm>
            <a:off x="4663958"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3" name="Oval 22"/>
          <p:cNvSpPr/>
          <p:nvPr/>
        </p:nvSpPr>
        <p:spPr>
          <a:xfrm>
            <a:off x="5111998"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4" name="Oval 23"/>
          <p:cNvSpPr/>
          <p:nvPr/>
        </p:nvSpPr>
        <p:spPr>
          <a:xfrm>
            <a:off x="5560038"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Oval 24"/>
          <p:cNvSpPr/>
          <p:nvPr/>
        </p:nvSpPr>
        <p:spPr>
          <a:xfrm>
            <a:off x="6135057"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Oval 25"/>
          <p:cNvSpPr/>
          <p:nvPr/>
        </p:nvSpPr>
        <p:spPr>
          <a:xfrm>
            <a:off x="6583097"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7" name="Oval 26"/>
          <p:cNvSpPr/>
          <p:nvPr/>
        </p:nvSpPr>
        <p:spPr>
          <a:xfrm>
            <a:off x="7031137"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8" name="Oval 27"/>
          <p:cNvSpPr/>
          <p:nvPr/>
        </p:nvSpPr>
        <p:spPr>
          <a:xfrm>
            <a:off x="7606156"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9" name="Oval 28"/>
          <p:cNvSpPr/>
          <p:nvPr/>
        </p:nvSpPr>
        <p:spPr>
          <a:xfrm>
            <a:off x="8054196"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0" name="Oval 29"/>
          <p:cNvSpPr/>
          <p:nvPr/>
        </p:nvSpPr>
        <p:spPr>
          <a:xfrm>
            <a:off x="8502236"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1" name="Oval 30"/>
          <p:cNvSpPr/>
          <p:nvPr/>
        </p:nvSpPr>
        <p:spPr>
          <a:xfrm>
            <a:off x="9077255"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2" name="Oval 31"/>
          <p:cNvSpPr/>
          <p:nvPr/>
        </p:nvSpPr>
        <p:spPr>
          <a:xfrm>
            <a:off x="9525295" y="29232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3" name="Oval 32"/>
          <p:cNvSpPr/>
          <p:nvPr/>
        </p:nvSpPr>
        <p:spPr>
          <a:xfrm>
            <a:off x="9973335" y="29232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4" name="Oval 33"/>
          <p:cNvSpPr/>
          <p:nvPr/>
        </p:nvSpPr>
        <p:spPr>
          <a:xfrm>
            <a:off x="10548354"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5" name="Oval 34"/>
          <p:cNvSpPr/>
          <p:nvPr/>
        </p:nvSpPr>
        <p:spPr>
          <a:xfrm>
            <a:off x="10996394" y="29232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6" name="Oval 35"/>
          <p:cNvSpPr/>
          <p:nvPr/>
        </p:nvSpPr>
        <p:spPr>
          <a:xfrm>
            <a:off x="11444434" y="29232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7" name="Oval 36"/>
          <p:cNvSpPr/>
          <p:nvPr/>
        </p:nvSpPr>
        <p:spPr>
          <a:xfrm>
            <a:off x="4663958"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8" name="Oval 37"/>
          <p:cNvSpPr/>
          <p:nvPr/>
        </p:nvSpPr>
        <p:spPr>
          <a:xfrm>
            <a:off x="5111998"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9" name="Oval 38"/>
          <p:cNvSpPr/>
          <p:nvPr/>
        </p:nvSpPr>
        <p:spPr>
          <a:xfrm>
            <a:off x="5560038"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0" name="Oval 39"/>
          <p:cNvSpPr/>
          <p:nvPr/>
        </p:nvSpPr>
        <p:spPr>
          <a:xfrm>
            <a:off x="6135057"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1" name="Oval 40"/>
          <p:cNvSpPr/>
          <p:nvPr/>
        </p:nvSpPr>
        <p:spPr>
          <a:xfrm>
            <a:off x="6583097"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2" name="Oval 41"/>
          <p:cNvSpPr/>
          <p:nvPr/>
        </p:nvSpPr>
        <p:spPr>
          <a:xfrm>
            <a:off x="7031137"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3" name="Oval 42"/>
          <p:cNvSpPr/>
          <p:nvPr/>
        </p:nvSpPr>
        <p:spPr>
          <a:xfrm>
            <a:off x="7606156"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4" name="Oval 43"/>
          <p:cNvSpPr/>
          <p:nvPr/>
        </p:nvSpPr>
        <p:spPr>
          <a:xfrm>
            <a:off x="8054196"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5" name="Oval 44"/>
          <p:cNvSpPr/>
          <p:nvPr/>
        </p:nvSpPr>
        <p:spPr>
          <a:xfrm>
            <a:off x="8502236"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6" name="Oval 45"/>
          <p:cNvSpPr/>
          <p:nvPr/>
        </p:nvSpPr>
        <p:spPr>
          <a:xfrm>
            <a:off x="9077255"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7" name="Oval 46"/>
          <p:cNvSpPr/>
          <p:nvPr/>
        </p:nvSpPr>
        <p:spPr>
          <a:xfrm>
            <a:off x="9525295"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8" name="Oval 47"/>
          <p:cNvSpPr/>
          <p:nvPr/>
        </p:nvSpPr>
        <p:spPr>
          <a:xfrm>
            <a:off x="9973335" y="34583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9" name="Oval 48"/>
          <p:cNvSpPr/>
          <p:nvPr/>
        </p:nvSpPr>
        <p:spPr>
          <a:xfrm>
            <a:off x="10548354" y="34583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0" name="Oval 49"/>
          <p:cNvSpPr/>
          <p:nvPr/>
        </p:nvSpPr>
        <p:spPr>
          <a:xfrm>
            <a:off x="10996394" y="34583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1" name="Oval 50"/>
          <p:cNvSpPr/>
          <p:nvPr/>
        </p:nvSpPr>
        <p:spPr>
          <a:xfrm>
            <a:off x="11444434" y="34583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2" name="Oval 51"/>
          <p:cNvSpPr/>
          <p:nvPr/>
        </p:nvSpPr>
        <p:spPr>
          <a:xfrm>
            <a:off x="4663958"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3" name="Oval 52"/>
          <p:cNvSpPr/>
          <p:nvPr/>
        </p:nvSpPr>
        <p:spPr>
          <a:xfrm>
            <a:off x="5111998"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4" name="Oval 53"/>
          <p:cNvSpPr/>
          <p:nvPr/>
        </p:nvSpPr>
        <p:spPr>
          <a:xfrm>
            <a:off x="5560038" y="39934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5" name="Oval 54"/>
          <p:cNvSpPr/>
          <p:nvPr/>
        </p:nvSpPr>
        <p:spPr>
          <a:xfrm>
            <a:off x="6135057"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6" name="Oval 55"/>
          <p:cNvSpPr/>
          <p:nvPr/>
        </p:nvSpPr>
        <p:spPr>
          <a:xfrm>
            <a:off x="6583097"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7" name="Oval 56"/>
          <p:cNvSpPr/>
          <p:nvPr/>
        </p:nvSpPr>
        <p:spPr>
          <a:xfrm>
            <a:off x="7031137" y="39934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8" name="Oval 57"/>
          <p:cNvSpPr/>
          <p:nvPr/>
        </p:nvSpPr>
        <p:spPr>
          <a:xfrm>
            <a:off x="7606156"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9" name="Oval 58"/>
          <p:cNvSpPr/>
          <p:nvPr/>
        </p:nvSpPr>
        <p:spPr>
          <a:xfrm>
            <a:off x="8054196"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0" name="Oval 59"/>
          <p:cNvSpPr/>
          <p:nvPr/>
        </p:nvSpPr>
        <p:spPr>
          <a:xfrm>
            <a:off x="8502236" y="39934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1" name="Oval 60"/>
          <p:cNvSpPr/>
          <p:nvPr/>
        </p:nvSpPr>
        <p:spPr>
          <a:xfrm>
            <a:off x="9077255"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2" name="Oval 61"/>
          <p:cNvSpPr/>
          <p:nvPr/>
        </p:nvSpPr>
        <p:spPr>
          <a:xfrm>
            <a:off x="9525295" y="39934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3" name="Oval 62"/>
          <p:cNvSpPr/>
          <p:nvPr/>
        </p:nvSpPr>
        <p:spPr>
          <a:xfrm>
            <a:off x="9973335" y="39934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4" name="Oval 63"/>
          <p:cNvSpPr/>
          <p:nvPr/>
        </p:nvSpPr>
        <p:spPr>
          <a:xfrm>
            <a:off x="10548354" y="3993410"/>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5" name="Oval 64"/>
          <p:cNvSpPr/>
          <p:nvPr/>
        </p:nvSpPr>
        <p:spPr>
          <a:xfrm>
            <a:off x="10996394" y="39934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6" name="Oval 65"/>
          <p:cNvSpPr/>
          <p:nvPr/>
        </p:nvSpPr>
        <p:spPr>
          <a:xfrm>
            <a:off x="11444434" y="3993410"/>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7" name="Oval 66"/>
          <p:cNvSpPr/>
          <p:nvPr/>
        </p:nvSpPr>
        <p:spPr>
          <a:xfrm>
            <a:off x="4654826"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8" name="Oval 67"/>
          <p:cNvSpPr/>
          <p:nvPr/>
        </p:nvSpPr>
        <p:spPr>
          <a:xfrm>
            <a:off x="5105910"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9" name="Oval 68"/>
          <p:cNvSpPr/>
          <p:nvPr/>
        </p:nvSpPr>
        <p:spPr>
          <a:xfrm>
            <a:off x="5556994"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0" name="Oval 69"/>
          <p:cNvSpPr/>
          <p:nvPr/>
        </p:nvSpPr>
        <p:spPr>
          <a:xfrm>
            <a:off x="6125925"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1" name="Oval 70"/>
          <p:cNvSpPr/>
          <p:nvPr/>
        </p:nvSpPr>
        <p:spPr>
          <a:xfrm>
            <a:off x="6577009"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2" name="Oval 71"/>
          <p:cNvSpPr/>
          <p:nvPr/>
        </p:nvSpPr>
        <p:spPr>
          <a:xfrm>
            <a:off x="7028093" y="4532568"/>
            <a:ext cx="333235" cy="333235"/>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3" name="Oval 72"/>
          <p:cNvSpPr/>
          <p:nvPr/>
        </p:nvSpPr>
        <p:spPr>
          <a:xfrm>
            <a:off x="7597024"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4" name="Oval 73"/>
          <p:cNvSpPr/>
          <p:nvPr/>
        </p:nvSpPr>
        <p:spPr>
          <a:xfrm>
            <a:off x="8048108"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5" name="Oval 74"/>
          <p:cNvSpPr/>
          <p:nvPr/>
        </p:nvSpPr>
        <p:spPr>
          <a:xfrm>
            <a:off x="8499192"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6" name="Oval 75"/>
          <p:cNvSpPr/>
          <p:nvPr/>
        </p:nvSpPr>
        <p:spPr>
          <a:xfrm>
            <a:off x="9068123"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7" name="Oval 76"/>
          <p:cNvSpPr/>
          <p:nvPr/>
        </p:nvSpPr>
        <p:spPr>
          <a:xfrm>
            <a:off x="9519207"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8" name="Oval 77"/>
          <p:cNvSpPr/>
          <p:nvPr/>
        </p:nvSpPr>
        <p:spPr>
          <a:xfrm>
            <a:off x="9970291" y="4532568"/>
            <a:ext cx="333235" cy="333235"/>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9" name="Oval 78"/>
          <p:cNvSpPr/>
          <p:nvPr/>
        </p:nvSpPr>
        <p:spPr>
          <a:xfrm>
            <a:off x="10539222"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0" name="Oval 79"/>
          <p:cNvSpPr/>
          <p:nvPr/>
        </p:nvSpPr>
        <p:spPr>
          <a:xfrm>
            <a:off x="10990306" y="4532568"/>
            <a:ext cx="333235" cy="333235"/>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1" name="Oval 80"/>
          <p:cNvSpPr/>
          <p:nvPr/>
        </p:nvSpPr>
        <p:spPr>
          <a:xfrm>
            <a:off x="11441390" y="4532568"/>
            <a:ext cx="333235" cy="333235"/>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2" name="Oval 81"/>
          <p:cNvSpPr/>
          <p:nvPr/>
        </p:nvSpPr>
        <p:spPr>
          <a:xfrm>
            <a:off x="4663958"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3" name="Oval 82"/>
          <p:cNvSpPr/>
          <p:nvPr/>
        </p:nvSpPr>
        <p:spPr>
          <a:xfrm>
            <a:off x="5111998"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4" name="Oval 83"/>
          <p:cNvSpPr/>
          <p:nvPr/>
        </p:nvSpPr>
        <p:spPr>
          <a:xfrm>
            <a:off x="5560038"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5" name="Oval 84"/>
          <p:cNvSpPr/>
          <p:nvPr/>
        </p:nvSpPr>
        <p:spPr>
          <a:xfrm>
            <a:off x="6135057"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6" name="Oval 85"/>
          <p:cNvSpPr/>
          <p:nvPr/>
        </p:nvSpPr>
        <p:spPr>
          <a:xfrm>
            <a:off x="6583097"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7" name="Oval 86"/>
          <p:cNvSpPr/>
          <p:nvPr/>
        </p:nvSpPr>
        <p:spPr>
          <a:xfrm>
            <a:off x="7031137"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8" name="Oval 87"/>
          <p:cNvSpPr/>
          <p:nvPr/>
        </p:nvSpPr>
        <p:spPr>
          <a:xfrm>
            <a:off x="7606156"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9" name="Oval 88"/>
          <p:cNvSpPr/>
          <p:nvPr/>
        </p:nvSpPr>
        <p:spPr>
          <a:xfrm>
            <a:off x="8054196"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0" name="Oval 89"/>
          <p:cNvSpPr/>
          <p:nvPr/>
        </p:nvSpPr>
        <p:spPr>
          <a:xfrm>
            <a:off x="8502236"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1" name="Oval 90"/>
          <p:cNvSpPr/>
          <p:nvPr/>
        </p:nvSpPr>
        <p:spPr>
          <a:xfrm>
            <a:off x="9077255"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2" name="Oval 91"/>
          <p:cNvSpPr/>
          <p:nvPr/>
        </p:nvSpPr>
        <p:spPr>
          <a:xfrm>
            <a:off x="9525295"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3" name="Oval 92"/>
          <p:cNvSpPr/>
          <p:nvPr/>
        </p:nvSpPr>
        <p:spPr>
          <a:xfrm>
            <a:off x="9973335" y="5083903"/>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4" name="Oval 93"/>
          <p:cNvSpPr/>
          <p:nvPr/>
        </p:nvSpPr>
        <p:spPr>
          <a:xfrm>
            <a:off x="10548354"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5" name="Oval 94"/>
          <p:cNvSpPr/>
          <p:nvPr/>
        </p:nvSpPr>
        <p:spPr>
          <a:xfrm>
            <a:off x="10996394" y="5083903"/>
            <a:ext cx="321060" cy="321060"/>
          </a:xfrm>
          <a:prstGeom prst="ellipse">
            <a:avLst/>
          </a:prstGeom>
          <a:solidFill>
            <a:srgbClr val="6C3FC5"/>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6" name="Oval 95"/>
          <p:cNvSpPr/>
          <p:nvPr/>
        </p:nvSpPr>
        <p:spPr>
          <a:xfrm>
            <a:off x="11444434" y="5083903"/>
            <a:ext cx="321060" cy="321060"/>
          </a:xfrm>
          <a:prstGeom prst="ellipse">
            <a:avLst/>
          </a:prstGeom>
          <a:solidFill>
            <a:srgbClr val="FFFFFF"/>
          </a:solidFill>
          <a:ln w="25400">
            <a:solidFill>
              <a:srgbClr val="6C3FC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extLst>
      <p:ext uri="{BB962C8B-B14F-4D97-AF65-F5344CB8AC3E}">
        <p14:creationId xmlns:p14="http://schemas.microsoft.com/office/powerpoint/2010/main" val="3419463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DCB07783-3C17-9517-A921-6A9A8C1F1C23}"/>
              </a:ext>
            </a:extLst>
          </p:cNvPr>
          <p:cNvSpPr/>
          <p:nvPr/>
        </p:nvSpPr>
        <p:spPr>
          <a:xfrm>
            <a:off x="355600" y="5256788"/>
            <a:ext cx="11480800" cy="916424"/>
          </a:xfrm>
          <a:prstGeom prst="roundRect">
            <a:avLst>
              <a:gd name="adj" fmla="val 7560"/>
            </a:avLst>
          </a:prstGeom>
          <a:solidFill>
            <a:schemeClr val="accent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171450" indent="-171450" defTabSz="412750">
              <a:lnSpc>
                <a:spcPct val="150000"/>
              </a:lnSpc>
              <a:buFont typeface="Arial" panose="020B0604020202020204" pitchFamily="34" charset="0"/>
              <a:buChar char="•"/>
              <a:defRPr/>
            </a:pPr>
            <a:endPar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endParaRPr>
          </a:p>
          <a:p>
            <a:pPr marL="171450" indent="-171450" defTabSz="412750">
              <a:lnSpc>
                <a:spcPct val="150000"/>
              </a:lnSpc>
              <a:buFont typeface="Arial" panose="020B0604020202020204" pitchFamily="34" charset="0"/>
              <a:buChar char="•"/>
              <a:defRPr/>
            </a:pPr>
            <a:r>
              <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rPr>
              <a:t>The above graph explains various features or characteristics of various success factors and their impact on the CNC Machine Tools Market</a:t>
            </a:r>
            <a:r>
              <a:rPr lang="en-US" sz="900" b="1" i="1" dirty="0">
                <a:solidFill>
                  <a:prstClr val="black"/>
                </a:solidFill>
                <a:latin typeface="Poppins" panose="00000500000000000000" pitchFamily="2" charset="0"/>
                <a:ea typeface="Helvetica Neue Medium"/>
                <a:cs typeface="Poppins" panose="00000500000000000000" pitchFamily="2" charset="0"/>
                <a:sym typeface="Helvetica Neue Medium"/>
              </a:rPr>
              <a:t/>
            </a:r>
            <a:r>
              <a:rPr lang="en-US" sz="900" b="1" i="1" dirty="0" err="1">
                <a:solidFill>
                  <a:prstClr val="black"/>
                </a:solidFill>
                <a:latin typeface="Poppins" panose="00000500000000000000" pitchFamily="2" charset="0"/>
                <a:ea typeface="Helvetica Neue Medium"/>
                <a:cs typeface="Poppins" panose="00000500000000000000" pitchFamily="2" charset="0"/>
                <a:sym typeface="Helvetica Neue Medium"/>
              </a:rPr>
              <a:t/>
            </a:r>
            <a:r>
              <a:rPr lang="en-US" sz="900" b="1" i="1" dirty="0">
                <a:solidFill>
                  <a:prstClr val="black"/>
                </a:solidFill>
                <a:latin typeface="Poppins" panose="00000500000000000000" pitchFamily="2" charset="0"/>
                <a:ea typeface="Helvetica Neue Medium"/>
                <a:cs typeface="Poppins" panose="00000500000000000000" pitchFamily="2" charset="0"/>
                <a:sym typeface="Helvetica Neue Medium"/>
              </a:rPr>
              <a:t/>
            </a:r>
          </a:p>
          <a:p>
            <a:pPr marL="171450" indent="-171450" defTabSz="412750">
              <a:lnSpc>
                <a:spcPct val="150000"/>
              </a:lnSpc>
              <a:buFont typeface="Arial" panose="020B0604020202020204" pitchFamily="34" charset="0"/>
              <a:buChar char="•"/>
              <a:defRPr/>
            </a:pPr>
            <a:r>
              <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rPr>
              <a:t>The key success factors of the market include : High Precision Performance, Advanced Automation Integration, Software and Controls, Energy Efficiency Design, Aftermarket Service Network, Material and Process Flexibility, Cost Competitive Pricing</a:t>
            </a:r>
            <a:r>
              <a:rPr lang="en-IN" sz="900" dirty="0"/>
              <a:t>.</a:t>
            </a:r>
          </a:p>
          <a:p>
            <a:pPr marL="171450" indent="-171450" defTabSz="412750">
              <a:lnSpc>
                <a:spcPct val="150000"/>
              </a:lnSpc>
              <a:buFont typeface="Arial" panose="020B0604020202020204" pitchFamily="34" charset="0"/>
              <a:buChar char="•"/>
              <a:defRPr/>
            </a:pPr>
            <a:r>
              <a:rPr lang="en-US" sz="900" i="1" dirty="0">
                <a:solidFill>
                  <a:prstClr val="black"/>
                </a:solidFill>
                <a:latin typeface="Poppins" panose="00000500000000000000" pitchFamily="2" charset="0"/>
                <a:ea typeface="Helvetica Neue Medium"/>
                <a:cs typeface="Poppins" panose="00000500000000000000" pitchFamily="2" charset="0"/>
                <a:sym typeface="Helvetica Neue Medium"/>
              </a:rPr>
              <a:t>On a scale of 0-8, 1 is the lowest, and 8 is the highest rank.</a:t>
            </a:r>
          </a:p>
        </p:txBody>
      </p:sp>
      <p:graphicFrame>
        <p:nvGraphicFramePr>
          <p:cNvPr id="3" name="Chart 2">
            <a:extLst>
              <a:ext uri="{FF2B5EF4-FFF2-40B4-BE49-F238E27FC236}">
                <a16:creationId xmlns:a16="http://schemas.microsoft.com/office/drawing/2014/main" id="{76AFD184-F426-6BA3-480D-1B46C29819BE}"/>
              </a:ext>
            </a:extLst>
          </p:cNvPr>
          <p:cNvGraphicFramePr>
            <a:graphicFrameLocks/>
          </p:cNvGraphicFramePr>
          <p:nvPr/>
        </p:nvGraphicFramePr>
        <p:xfrm>
          <a:off x="996821" y="1143000"/>
          <a:ext cx="10629136" cy="4003531"/>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a:extLst>
              <a:ext uri="{FF2B5EF4-FFF2-40B4-BE49-F238E27FC236}">
                <a16:creationId xmlns:a16="http://schemas.microsoft.com/office/drawing/2014/main" id="{D4ACD0EA-3C3F-48FF-892C-5B4D4689B067}"/>
              </a:ext>
            </a:extLst>
          </p:cNvPr>
          <p:cNvSpPr txBox="1">
            <a:spLocks/>
          </p:cNvSpPr>
          <p:nvPr/>
        </p:nvSpPr>
        <p:spPr>
          <a:xfrm>
            <a:off x="825371" y="0"/>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r>
              <a:rPr lang="en-US" dirty="0"/>
              <a:t>KEY SUCCESS FACTORS OF THE MARKET</a:t>
            </a:r>
            <a:endParaRPr lang="en-IN" dirty="0"/>
          </a:p>
        </p:txBody>
      </p:sp>
    </p:spTree>
    <p:extLst>
      <p:ext uri="{BB962C8B-B14F-4D97-AF65-F5344CB8AC3E}">
        <p14:creationId xmlns:p14="http://schemas.microsoft.com/office/powerpoint/2010/main" val="3988006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CNC MACHINE TOOLS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Machine Type
By End User Industry</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CNC MACHINE TOOLS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MACHINE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CNC MACHINE TOOLS MARKET SIZE,  BY MACHINE TYPE,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285292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56616">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356616">
                <a:tc>
                  <a:txBody>
                    <a:bodyPr/>
                    <a:lstStyle/>
                    <a:p>
                      <a:pPr algn="ctr">
                        <a:defRPr sz="800" b="1">
                          <a:latin typeface="Poppins Bold"/>
                        </a:defRPr>
                      </a:pPr>
                      <a:r>
                        <a:t>Milling Machines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Turning (Lathe) Machines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Grinding Machines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Drilling Machines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Electrical Discharge Machining (EDM)</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Others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CNC MACHINE TOOLS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CNC MACHINE TOOLS MARKET: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MACHINE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CNC MACHINE TOOLS MARKET SIZE,  BY MACHINE TYPE,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285292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56616">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356616">
                <a:tc>
                  <a:txBody>
                    <a:bodyPr/>
                    <a:lstStyle/>
                    <a:p>
                      <a:pPr algn="ctr">
                        <a:defRPr sz="800" b="1">
                          <a:latin typeface="Poppins Bold"/>
                        </a:defRPr>
                      </a:pPr>
                      <a:r>
                        <a:t>Milling Machines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Turning (Lathe) Machines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Grinding Machines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Drilling Machines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Electrical Discharge Machining (EDM)</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Others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MACHINE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CNC MACHINE TOOLS MARKET SIZE,  BY MACHINE TYPE,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285292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56616">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356616">
                <a:tc>
                  <a:txBody>
                    <a:bodyPr/>
                    <a:lstStyle/>
                    <a:p>
                      <a:pPr algn="ctr">
                        <a:defRPr sz="800" b="1">
                          <a:latin typeface="Poppins Bold"/>
                        </a:defRPr>
                      </a:pPr>
                      <a:r>
                        <a:t>Milling Machines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Turning (Lathe) Machines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Grinding Machines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Drilling Machines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Electrical Discharge Machining (EDM)</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Others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CNC MACHINE TOOLS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CNC Machine Tools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2435547996"/>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DMG MORI</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Japan</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13,951</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(USD)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3.42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1948</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CNC MACHINE TOOLS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DMG MORI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802329404"/>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1948</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Japan</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(USD)- 2024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3.42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13,951</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dmgmori.com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DMG MORI designs and manufactures CNC turning, milling, mill-turn and 5‑axis machines, complemented by grinding, additive manufacturing, automation cells, and lifecycle services. Its offering is integrated with CELOS controls, technology cycles, apps and remote support to accelerate setup and machining efficiency. The company pursues a Machining Transformation (MX) strategy that emphasizes process integration, turnkey engineering, and scalable automation for factories of varied sizes. It maintains a broad production and sales footprint across the Americas, Europe and Asia, supported by technology centers. Recent initiatives include new generation DMU and CLX platforms, expanded SLM and ultrasonic capabilities, and investments to deepen European customer support.</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The DMU 5‑axis machining center series delivers high-precision simultaneous machining for complex parts across aerospace, medical, die/mold and semiconductor equipment. It combines gantry or monoblock structures, dynamic drives, and CELOS controls with integrated probing, tool monitoring, and optional automation modules such as pallet systems and robot loaders to maximize throughput.</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DMU 5-axis machining center series</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CNC MACHINE TOOLS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4ACD0EA-3C3F-48FF-892C-5B4D4689B067}"/>
              </a:ext>
            </a:extLst>
          </p:cNvPr>
          <p:cNvSpPr txBox="1">
            <a:spLocks/>
          </p:cNvSpPr>
          <p:nvPr/>
        </p:nvSpPr>
        <p:spPr>
          <a:xfrm>
            <a:off x="825371" y="0"/>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r>
              <a:rPr lang="en-US" dirty="0"/>
              <a:t>DMG MORI - FINANCIAL OVERVIEW</a:t>
            </a:r>
            <a:endParaRPr lang="en-IN" dirty="0"/>
          </a:p>
        </p:txBody>
      </p:sp>
      <p:graphicFrame>
        <p:nvGraphicFramePr>
          <p:cNvPr id="2" name="Table 1">
            <a:extLst>
              <a:ext uri="{FF2B5EF4-FFF2-40B4-BE49-F238E27FC236}">
                <a16:creationId xmlns:a16="http://schemas.microsoft.com/office/drawing/2014/main" id="{13843586-75FF-8ED5-A041-01A1732422E9}"/>
              </a:ext>
            </a:extLst>
          </p:cNvPr>
          <p:cNvGraphicFramePr>
            <a:graphicFrameLocks noGrp="1"/>
          </p:cNvGraphicFramePr>
          <p:nvPr>
            <p:extLst>
              <p:ext uri="{D42A27DB-BD31-4B8C-83A1-F6EECF244321}">
                <p14:modId xmlns:p14="http://schemas.microsoft.com/office/powerpoint/2010/main" val="2101898276"/>
              </p:ext>
            </p:extLst>
          </p:nvPr>
        </p:nvGraphicFramePr>
        <p:xfrm>
          <a:off x="666750" y="960416"/>
          <a:ext cx="11047433" cy="2675648"/>
        </p:xfrm>
        <a:graphic>
          <a:graphicData uri="http://schemas.openxmlformats.org/drawingml/2006/table">
            <a:tbl>
              <a:tblPr firstRow="1" bandRow="1">
                <a:tableStyleId>{5C22544A-7EE6-4342-B048-85BDC9FD1C3A}</a:tableStyleId>
              </a:tblPr>
              <a:tblGrid>
                <a:gridCol w="5441710">
                  <a:extLst>
                    <a:ext uri="{9D8B030D-6E8A-4147-A177-3AD203B41FA5}">
                      <a16:colId xmlns:a16="http://schemas.microsoft.com/office/drawing/2014/main" val="2785032305"/>
                    </a:ext>
                  </a:extLst>
                </a:gridCol>
                <a:gridCol w="5605723">
                  <a:extLst>
                    <a:ext uri="{9D8B030D-6E8A-4147-A177-3AD203B41FA5}">
                      <a16:colId xmlns:a16="http://schemas.microsoft.com/office/drawing/2014/main" val="303155671"/>
                    </a:ext>
                  </a:extLst>
                </a:gridCol>
              </a:tblGrid>
              <a:tr h="408038">
                <a:tc>
                  <a:txBody>
                    <a:bodyPr/>
                    <a:lstStyle/>
                    <a:p>
                      <a:r>
                        <a:rPr lang="en-IN" sz="1100" b="1" dirty="0">
                          <a:latin typeface="+mn-lt"/>
                        </a:rPr>
                        <a:t>DMG MORI</a:t>
                      </a:r>
                      <a:r>
                        <a:rPr lang="fr-FR" sz="1100" b="1" dirty="0">
                          <a:latin typeface="+mn-lt"/>
                        </a:rPr>
                        <a:t> - </a:t>
                      </a:r>
                      <a:r>
                        <a:rPr lang="en-US" sz="1100" dirty="0"/>
                        <a:t>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DMG MORI</a:t>
                      </a:r>
                      <a:r>
                        <a:rPr lang="fr-FR" sz="1100" b="1" dirty="0">
                          <a:latin typeface="+mn-lt"/>
                        </a:rPr>
                        <a:t>-  </a:t>
                      </a:r>
                      <a:r>
                        <a:rPr lang="en-US" sz="1100" b="1" kern="1200" dirty="0">
                          <a:solidFill>
                            <a:schemeClr val="lt1"/>
                          </a:solidFill>
                          <a:latin typeface="+mn-lt"/>
                          <a:ea typeface="+mn-ea"/>
                          <a:cs typeface="+mn-cs"/>
                        </a:rPr>
                        <a:t>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267610">
                <a:tc>
                  <a:txBody>
                    <a:bodyPr/>
                    <a:lstStyle/>
                    <a:p>
                      <a:endParaRPr lang="en-IN"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4" name="Table 3">
            <a:extLst>
              <a:ext uri="{FF2B5EF4-FFF2-40B4-BE49-F238E27FC236}">
                <a16:creationId xmlns:a16="http://schemas.microsoft.com/office/drawing/2014/main" id="{F929F4B4-1564-8026-1BDC-3D924CC7E34C}"/>
              </a:ext>
            </a:extLst>
          </p:cNvPr>
          <p:cNvGraphicFramePr>
            <a:graphicFrameLocks noGrp="1"/>
          </p:cNvGraphicFramePr>
          <p:nvPr/>
        </p:nvGraphicFramePr>
        <p:xfrm>
          <a:off x="666751" y="3636064"/>
          <a:ext cx="11047432" cy="478736"/>
        </p:xfrm>
        <a:graphic>
          <a:graphicData uri="http://schemas.openxmlformats.org/drawingml/2006/table">
            <a:tbl>
              <a:tblPr firstRow="1" bandRow="1">
                <a:tableStyleId>{5C22544A-7EE6-4342-B048-85BDC9FD1C3A}</a:tableStyleId>
              </a:tblPr>
              <a:tblGrid>
                <a:gridCol w="11047432">
                  <a:extLst>
                    <a:ext uri="{9D8B030D-6E8A-4147-A177-3AD203B41FA5}">
                      <a16:colId xmlns:a16="http://schemas.microsoft.com/office/drawing/2014/main" val="20000"/>
                    </a:ext>
                  </a:extLst>
                </a:gridCol>
              </a:tblGrid>
              <a:tr h="478736">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7" name="Table 3">
            <a:extLst>
              <a:ext uri="{FF2B5EF4-FFF2-40B4-BE49-F238E27FC236}">
                <a16:creationId xmlns:a16="http://schemas.microsoft.com/office/drawing/2014/main" id="{EC77AD90-A3AD-36E8-7975-B741DE63DAD6}"/>
              </a:ext>
            </a:extLst>
          </p:cNvPr>
          <p:cNvGraphicFramePr>
            <a:graphicFrameLocks noGrp="1"/>
          </p:cNvGraphicFramePr>
          <p:nvPr/>
        </p:nvGraphicFramePr>
        <p:xfrm>
          <a:off x="666749" y="4127818"/>
          <a:ext cx="11047433" cy="2183894"/>
        </p:xfrm>
        <a:graphic>
          <a:graphicData uri="http://schemas.openxmlformats.org/drawingml/2006/table">
            <a:tbl>
              <a:tblPr firstRow="1" bandRow="1">
                <a:tableStyleId>{5C22544A-7EE6-4342-B048-85BDC9FD1C3A}</a:tableStyleId>
              </a:tblPr>
              <a:tblGrid>
                <a:gridCol w="5448301">
                  <a:extLst>
                    <a:ext uri="{9D8B030D-6E8A-4147-A177-3AD203B41FA5}">
                      <a16:colId xmlns:a16="http://schemas.microsoft.com/office/drawing/2014/main" val="20000"/>
                    </a:ext>
                  </a:extLst>
                </a:gridCol>
                <a:gridCol w="5599132">
                  <a:extLst>
                    <a:ext uri="{9D8B030D-6E8A-4147-A177-3AD203B41FA5}">
                      <a16:colId xmlns:a16="http://schemas.microsoft.com/office/drawing/2014/main" val="20001"/>
                    </a:ext>
                  </a:extLst>
                </a:gridCol>
              </a:tblGrid>
              <a:tr h="2183894">
                <a:tc>
                  <a:txBody>
                    <a:bodyPr/>
                    <a:lstStyle/>
                    <a:p>
                      <a:pPr marL="18000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sz="1000" b="0">
                          <a:solidFill>
                            <a:srgbClr val="000000"/>
                          </a:solidFill>
                          <a:latin typeface="Poppins"/>
                        </a:rPr>
                        <a:t>DMG MORI’s revenue trajectory between 2022 and 2024 reflects an initial marked recovery followed by stabilization. Revenue increased from USD 3.1 billion in 2022 to USD 3.5 billion in 2023, representing a year‑over‑year rise of approximately 12.9%, while revenue in 2024 remained flat at USD 3.5 billion, indicating 0.0% growth versus 2023. The two‑year cumulative increase equals roughly 12.9%, implying a compound annual growth rate near 6.2%, which suggests moderate multi‑year expansion. The sharp 2023 uplift points to successful demand capture and execution of commercial initiatives, while the 2024 plateau highlights a need to translate episodic gains into sustained momentum. Management should prioritize margin enhancement, product mix optimization, and selective investment to reignite growth and safeguard long‑term value creation.</a:t>
                      </a:r>
                    </a:p>
                  </a:txBody>
                  <a:tcPr marL="0" marR="72000" marT="108000" marB="47126">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00000"/>
                        </a:lnSpc>
                      </a:pPr>
                      <a:r>
                        <a:rPr sz="1000" b="0">
                          <a:solidFill>
                            <a:srgbClr val="000000"/>
                          </a:solidFill>
                          <a:latin typeface="Poppins"/>
                        </a:rPr>
                        <a:t>DMG MORI’s 2024 segmental performance reflects a balanced revenue mix totaling USD 3.5 billion, with Machine Tools contributing USD 1.953 billion (55.8%) and Industrial Services USD 1.547 billion (44.2%). The Machine Tools segment remains the primary revenue engine, underpinned by technology leadership and diversified product lines, offering margin expansion through premium automation and digitalization upgrades. Industrial Services demonstrates robust recurring revenue and higher lifetime customer value, positioning the company to capitalize on aftermarket growth, predictive maintenance, and subscription-based service models. Strategic opportunities include cross-selling advanced service packages to machine customers, expanding global service networks, and leveraging data analytics to enhance uptime and customer retention. Overall, DMG MORI’s dual-portfolio structure supports resilient cash flows and competitive positioning across manufacturing cycle fluctuations.</a:t>
                      </a:r>
                    </a:p>
                  </a:txBody>
                  <a:tcPr marL="144000" marR="72000" marT="108000" marB="47126">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8" name="Chart 7"/>
          <p:cNvGraphicFramePr>
            <a:graphicFrameLocks noGrp="1"/>
          </p:cNvGraphicFramePr>
          <p:nvPr/>
        </p:nvGraphicFramePr>
        <p:xfrm>
          <a:off x="1371600" y="1371600"/>
          <a:ext cx="3840480" cy="2286000"/>
        </p:xfrm>
        <a:graphic>
          <a:graphicData uri="http://schemas.openxmlformats.org/drawingml/2006/chart">
            <c:chart xmlns:c="http://schemas.openxmlformats.org/drawingml/2006/chart" r:id="rId2"/>
          </a:graphicData>
        </a:graphic>
      </p:graphicFrame>
      <p:graphicFrame>
        <p:nvGraphicFramePr>
          <p:cNvPr id="9" name="Chart 8"/>
          <p:cNvGraphicFramePr>
            <a:graphicFrameLocks noGrp="1"/>
          </p:cNvGraphicFramePr>
          <p:nvPr/>
        </p:nvGraphicFramePr>
        <p:xfrm>
          <a:off x="6400800" y="1097280"/>
          <a:ext cx="4114800" cy="274320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29248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DMG MORI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MARKET DEFINITION &amp; SCOPE </a:t>
            </a:r>
          </a:p>
        </p:txBody>
      </p:sp>
      <p:graphicFrame>
        <p:nvGraphicFramePr>
          <p:cNvPr id="3" name="Table 2"/>
          <p:cNvGraphicFramePr>
            <a:graphicFrameLocks noGrp="1"/>
          </p:cNvGraphicFramePr>
          <p:nvPr/>
        </p:nvGraphicFramePr>
        <p:xfrm>
          <a:off x="457200" y="1005840"/>
          <a:ext cx="11277600" cy="2689860"/>
        </p:xfrm>
        <a:graphic>
          <a:graphicData uri="http://schemas.openxmlformats.org/drawingml/2006/table">
            <a:tbl>
              <a:tblPr bandRow="1">
                <a:tableStyleId>{5C22544A-7EE6-4342-B048-85BDC9FD1C3A}</a:tableStyleId>
              </a:tblPr>
              <a:tblGrid>
                <a:gridCol w="2819400"/>
                <a:gridCol w="8458200"/>
              </a:tblGrid>
              <a:tr h="365760">
                <a:tc gridSpan="2">
                  <a:txBody>
                    <a:bodyPr lIns="45720" rIns="45720"/>
                    <a:lstStyle/>
                    <a:p>
                      <a:pPr algn="ctr">
                        <a:defRPr sz="1200" b="1">
                          <a:solidFill>
                            <a:srgbClr val="FFFFFF"/>
                          </a:solidFill>
                        </a:defRPr>
                      </a:pPr>
                      <a:r>
                        <a:t>END USER INDUSTRY (continued)</a:t>
                      </a:r>
                    </a:p>
                  </a:txBody>
                  <a:tcPr anchor="ctr">
                    <a:solidFill>
                      <a:srgbClr val="FB592D"/>
                    </a:solidFill>
                  </a:tcPr>
                </a:tc>
                <a:tc hMerge="1">
                  <a:txBody>
                    <a:bodyPr/>
                    <a:lstStyle/>
                    <a:p/>
                  </a:txBody>
                  <a:tcPr/>
                </a:tc>
              </a:tr>
              <a:tr h="487680">
                <a:tc>
                  <a:txBody>
                    <a:bodyPr lIns="45720" rIns="45720" tIns="91440" bIns="91440"/>
                    <a:lstStyle/>
                    <a:p>
                      <a:pPr algn="ctr">
                        <a:defRPr sz="900" b="1"/>
                      </a:pPr>
                      <a:r>
                        <a:t>Aerospace</a:t>
                      </a:r>
                    </a:p>
                  </a:txBody>
                  <a:tcPr anchor="ctr">
                    <a:solidFill>
                      <a:srgbClr val="F2F2F2"/>
                    </a:solidFill>
                  </a:tcPr>
                </a:tc>
                <a:tc>
                  <a:txBody>
                    <a:bodyPr lIns="45720" rIns="45720" tIns="91440" bIns="91440"/>
                    <a:lstStyle/>
                    <a:p>
                      <a:pPr algn="just">
                        <a:defRPr sz="900"/>
                      </a:pPr>
                      <a:r>
                        <a:t>Aerospace manufacturers use CNC machining to produce complex, high-strength components from titanium, aluminum and composites with stringent tolerance and surface-integrity requirements.</a:t>
                      </a:r>
                    </a:p>
                  </a:txBody>
                  <a:tcPr anchor="ctr">
                    <a:solidFill>
                      <a:srgbClr val="F2F2F2"/>
                    </a:solidFill>
                  </a:tcPr>
                </a:tc>
              </a:tr>
              <a:tr h="487680">
                <a:tc>
                  <a:txBody>
                    <a:bodyPr lIns="45720" rIns="45720" tIns="91440" bIns="91440"/>
                    <a:lstStyle/>
                    <a:p>
                      <a:pPr algn="ctr">
                        <a:defRPr sz="900" b="1"/>
                      </a:pPr>
                      <a:r>
                        <a:t>Electronics</a:t>
                      </a:r>
                    </a:p>
                  </a:txBody>
                  <a:tcPr anchor="ctr">
                    <a:solidFill>
                      <a:srgbClr val="F2F2F2"/>
                    </a:solidFill>
                  </a:tcPr>
                </a:tc>
                <a:tc>
                  <a:txBody>
                    <a:bodyPr lIns="45720" rIns="45720" tIns="91440" bIns="91440"/>
                    <a:lstStyle/>
                    <a:p>
                      <a:pPr algn="just">
                        <a:defRPr sz="900"/>
                      </a:pPr>
                      <a:r>
                        <a:t>The electronics sector uses CNC machining for precision housings, connectors, molds and microcomponents that require fine features and tight dimensional control.</a:t>
                      </a:r>
                    </a:p>
                  </a:txBody>
                  <a:tcPr anchor="ctr">
                    <a:solidFill>
                      <a:srgbClr val="F2F2F2"/>
                    </a:solidFill>
                  </a:tcPr>
                </a:tc>
              </a:tr>
              <a:tr h="487680">
                <a:tc>
                  <a:txBody>
                    <a:bodyPr lIns="45720" rIns="45720" tIns="91440" bIns="91440"/>
                    <a:lstStyle/>
                    <a:p>
                      <a:pPr algn="ctr">
                        <a:defRPr sz="900" b="1"/>
                      </a:pPr>
                      <a:r>
                        <a:t>Healthcare</a:t>
                      </a:r>
                    </a:p>
                  </a:txBody>
                  <a:tcPr anchor="ctr">
                    <a:solidFill>
                      <a:srgbClr val="F2F2F2"/>
                    </a:solidFill>
                  </a:tcPr>
                </a:tc>
                <a:tc>
                  <a:txBody>
                    <a:bodyPr lIns="45720" rIns="45720" tIns="91440" bIns="91440"/>
                    <a:lstStyle/>
                    <a:p>
                      <a:pPr algn="just">
                        <a:defRPr sz="900"/>
                      </a:pPr>
                      <a:r>
                        <a:t>Healthcare and medical device manufacturers rely on CNC machines to produce implants, prosthetics, surgical instruments and precision components from biocompatible materials.</a:t>
                      </a:r>
                    </a:p>
                  </a:txBody>
                  <a:tcPr anchor="ctr">
                    <a:solidFill>
                      <a:srgbClr val="F2F2F2"/>
                    </a:solidFill>
                  </a:tcPr>
                </a:tc>
              </a:tr>
              <a:tr h="487680">
                <a:tc>
                  <a:txBody>
                    <a:bodyPr lIns="45720" rIns="45720" tIns="91440" bIns="91440"/>
                    <a:lstStyle/>
                    <a:p>
                      <a:pPr algn="ctr">
                        <a:defRPr sz="900" b="1"/>
                      </a:pPr>
                      <a:r>
                        <a:t>Energy</a:t>
                      </a:r>
                    </a:p>
                  </a:txBody>
                  <a:tcPr anchor="ctr">
                    <a:solidFill>
                      <a:srgbClr val="F2F2F2"/>
                    </a:solidFill>
                  </a:tcPr>
                </a:tc>
                <a:tc>
                  <a:txBody>
                    <a:bodyPr lIns="45720" rIns="45720" tIns="91440" bIns="91440"/>
                    <a:lstStyle/>
                    <a:p>
                      <a:pPr algn="just">
                        <a:defRPr sz="900"/>
                      </a:pPr>
                      <a:r>
                        <a:t>The energy industry uses CNC machines to manufacture critical components for oil &amp; gas, power generation and renewable systems—such as turbines, valves and drilling parts—that demand durability and precision.</a:t>
                      </a:r>
                    </a:p>
                  </a:txBody>
                  <a:tcPr anchor="ctr">
                    <a:solidFill>
                      <a:srgbClr val="F2F2F2"/>
                    </a:solidFill>
                  </a:tcPr>
                </a:tc>
              </a:tr>
              <a:tr h="373380">
                <a:tc>
                  <a:txBody>
                    <a:bodyPr lIns="45720" rIns="45720" tIns="91440" bIns="91440"/>
                    <a:lstStyle/>
                    <a:p>
                      <a:pPr algn="ctr">
                        <a:defRPr sz="900" b="1"/>
                      </a:pPr>
                      <a:r>
                        <a:t>Others</a:t>
                      </a:r>
                    </a:p>
                  </a:txBody>
                  <a:tcPr anchor="ctr">
                    <a:solidFill>
                      <a:srgbClr val="F2F2F2"/>
                    </a:solidFill>
                  </a:tcPr>
                </a:tc>
                <a:tc>
                  <a:txBody>
                    <a:bodyPr lIns="45720" rIns="45720" tIns="91440" bIns="91440"/>
                    <a:lstStyle/>
                    <a:p>
                      <a:pPr algn="just">
                        <a:defRPr sz="900"/>
                      </a:pPr>
                      <a:r>
                        <a:t>Definition for Others</a:t>
                      </a:r>
                    </a:p>
                  </a:txBody>
                  <a:tcPr anchor="ctr">
                    <a:solidFill>
                      <a:srgbClr val="F2F2F2"/>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0">
                          <a:solidFill>
                            <a:srgbClr val="000000"/>
                          </a:solidFill>
                          <a:latin typeface="Poppins"/>
                        </a:defRPr>
                      </a:pPr>
                      <a:r>
                        <a:t>          5.9. Case Studies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5.10. Raw Material Analysis</a:t>
                      </a:r>
                    </a:p>
                  </a:txBody>
                  <a:tcPr>
                    <a:noFill/>
                    <a:lnL>
                      <a:noFill/>
                    </a:lnL>
                    <a:lnR>
                      <a:noFill/>
                    </a:lnR>
                    <a:lnT>
                      <a:noFill/>
                    </a:lnT>
                    <a:lnB>
                      <a:noFill/>
                    </a:lnB>
                  </a:tcPr>
                </a:tc>
                <a:tc>
                  <a:txBody>
                    <a:bodyPr/>
                    <a:lstStyle/>
                    <a:p>
                      <a:pPr>
                        <a:defRPr sz="1100" b="0">
                          <a:solidFill>
                            <a:srgbClr val="000000"/>
                          </a:solidFill>
                          <a:latin typeface="Poppins"/>
                        </a:defRPr>
                      </a:pPr>
                      <a:r>
                        <a:t>                    8.1.1. US</a:t>
                      </a:r>
                    </a:p>
                  </a:txBody>
                  <a:tcPr>
                    <a:noFill/>
                    <a:lnL>
                      <a:noFill/>
                    </a:lnL>
                    <a:lnR>
                      <a:noFill/>
                    </a:lnR>
                    <a:lnT>
                      <a:noFill/>
                    </a:lnT>
                    <a:lnB>
                      <a:noFill/>
                    </a:lnB>
                  </a:tcPr>
                </a:tc>
              </a:tr>
              <a:tr h="322729">
                <a:tc>
                  <a:txBody>
                    <a:bodyPr/>
                    <a:lstStyle/>
                    <a:p>
                      <a:pPr>
                        <a:defRPr sz="1100" b="1">
                          <a:solidFill>
                            <a:srgbClr val="7030A0"/>
                          </a:solidFill>
                          <a:latin typeface="Poppins"/>
                        </a:defRPr>
                      </a:pPr>
                      <a:r>
                        <a:t>6. CNC Machine Tools Market Size by Machine Type (2019-2032)</a:t>
                      </a:r>
                    </a:p>
                  </a:txBody>
                  <a:tcPr>
                    <a:noFill/>
                    <a:lnL>
                      <a:noFill/>
                    </a:lnL>
                    <a:lnR>
                      <a:noFill/>
                    </a:lnR>
                    <a:lnT>
                      <a:noFill/>
                    </a:lnT>
                    <a:lnB>
                      <a:noFill/>
                    </a:lnB>
                  </a:tcPr>
                </a:tc>
                <a:tc>
                  <a:txBody>
                    <a:bodyPr/>
                    <a:lstStyle/>
                    <a:p>
                      <a:pPr>
                        <a:defRPr sz="1100" b="0">
                          <a:solidFill>
                            <a:srgbClr val="000000"/>
                          </a:solidFill>
                          <a:latin typeface="Poppins"/>
                        </a:defRPr>
                      </a:pPr>
                      <a:r>
                        <a:t>                    8.1.2. Canada</a:t>
                      </a:r>
                    </a:p>
                  </a:txBody>
                  <a:tcPr>
                    <a:noFill/>
                    <a:lnL>
                      <a:noFill/>
                    </a:lnL>
                    <a:lnR>
                      <a:noFill/>
                    </a:lnR>
                    <a:lnT>
                      <a:noFill/>
                    </a:lnT>
                    <a:lnB>
                      <a:noFill/>
                    </a:lnB>
                  </a:tcPr>
                </a:tc>
              </a:tr>
              <a:tr h="322729">
                <a:tc>
                  <a:txBody>
                    <a:bodyPr/>
                    <a:lstStyle/>
                    <a:p>
                      <a:pPr>
                        <a:defRPr sz="1100" b="0">
                          <a:solidFill>
                            <a:srgbClr val="000000"/>
                          </a:solidFill>
                          <a:latin typeface="Poppins"/>
                        </a:defRPr>
                      </a:pPr>
                      <a:r>
                        <a:t>          6.1. Milling Machines</a:t>
                      </a:r>
                    </a:p>
                  </a:txBody>
                  <a:tcPr>
                    <a:noFill/>
                    <a:lnL>
                      <a:noFill/>
                    </a:lnL>
                    <a:lnR>
                      <a:noFill/>
                    </a:lnR>
                    <a:lnT>
                      <a:noFill/>
                    </a:lnT>
                    <a:lnB>
                      <a:noFill/>
                    </a:lnB>
                  </a:tcPr>
                </a:tc>
                <a:tc>
                  <a:txBody>
                    <a:bodyPr/>
                    <a:lstStyle/>
                    <a:p>
                      <a:pPr>
                        <a:defRPr sz="1100" b="0">
                          <a:solidFill>
                            <a:srgbClr val="000000"/>
                          </a:solidFill>
                          <a:latin typeface="Poppins"/>
                        </a:defRPr>
                      </a:pPr>
                      <a:r>
                        <a:t>          8.2. Europe (By Machine Type, By End User Industry)</a:t>
                      </a:r>
                    </a:p>
                  </a:txBody>
                  <a:tcPr>
                    <a:noFill/>
                    <a:lnL>
                      <a:noFill/>
                    </a:lnL>
                    <a:lnR>
                      <a:noFill/>
                    </a:lnR>
                    <a:lnT>
                      <a:noFill/>
                    </a:lnT>
                    <a:lnB>
                      <a:noFill/>
                    </a:lnB>
                  </a:tcPr>
                </a:tc>
              </a:tr>
              <a:tr h="322729">
                <a:tc>
                  <a:txBody>
                    <a:bodyPr/>
                    <a:lstStyle/>
                    <a:p>
                      <a:pPr>
                        <a:defRPr sz="1100" b="0">
                          <a:solidFill>
                            <a:srgbClr val="000000"/>
                          </a:solidFill>
                          <a:latin typeface="Poppins"/>
                        </a:defRPr>
                      </a:pPr>
                      <a:r>
                        <a:t>          6.2. Turning (Lathe) Machines</a:t>
                      </a:r>
                    </a:p>
                  </a:txBody>
                  <a:tcPr>
                    <a:noFill/>
                    <a:lnL>
                      <a:noFill/>
                    </a:lnL>
                    <a:lnR>
                      <a:noFill/>
                    </a:lnR>
                    <a:lnT>
                      <a:noFill/>
                    </a:lnT>
                    <a:lnB>
                      <a:noFill/>
                    </a:lnB>
                  </a:tcPr>
                </a:tc>
                <a:tc>
                  <a:txBody>
                    <a:bodyPr/>
                    <a:lstStyle/>
                    <a:p>
                      <a:pPr>
                        <a:defRPr sz="1100" b="0">
                          <a:solidFill>
                            <a:srgbClr val="000000"/>
                          </a:solidFill>
                          <a:latin typeface="Poppins"/>
                        </a:defRPr>
                      </a:pPr>
                      <a:r>
                        <a:t>                    8.2.1. UK</a:t>
                      </a:r>
                    </a:p>
                  </a:txBody>
                  <a:tcPr>
                    <a:noFill/>
                    <a:lnL>
                      <a:noFill/>
                    </a:lnL>
                    <a:lnR>
                      <a:noFill/>
                    </a:lnR>
                    <a:lnT>
                      <a:noFill/>
                    </a:lnT>
                    <a:lnB>
                      <a:noFill/>
                    </a:lnB>
                  </a:tcPr>
                </a:tc>
              </a:tr>
              <a:tr h="322729">
                <a:tc>
                  <a:txBody>
                    <a:bodyPr/>
                    <a:lstStyle/>
                    <a:p>
                      <a:pPr>
                        <a:defRPr sz="1100" b="0">
                          <a:solidFill>
                            <a:srgbClr val="000000"/>
                          </a:solidFill>
                          <a:latin typeface="Poppins"/>
                        </a:defRPr>
                      </a:pPr>
                      <a:r>
                        <a:t>          6.3. Grinding Machines</a:t>
                      </a:r>
                    </a:p>
                  </a:txBody>
                  <a:tcPr>
                    <a:noFill/>
                    <a:lnL>
                      <a:noFill/>
                    </a:lnL>
                    <a:lnR>
                      <a:noFill/>
                    </a:lnR>
                    <a:lnT>
                      <a:noFill/>
                    </a:lnT>
                    <a:lnB>
                      <a:noFill/>
                    </a:lnB>
                  </a:tcPr>
                </a:tc>
                <a:tc>
                  <a:txBody>
                    <a:bodyPr/>
                    <a:lstStyle/>
                    <a:p>
                      <a:pPr>
                        <a:defRPr sz="1100" b="0">
                          <a:solidFill>
                            <a:srgbClr val="000000"/>
                          </a:solidFill>
                          <a:latin typeface="Poppins"/>
                        </a:defRPr>
                      </a:pPr>
                      <a:r>
                        <a:t>                    8.2.2. Germany</a:t>
                      </a:r>
                    </a:p>
                  </a:txBody>
                  <a:tcPr>
                    <a:noFill/>
                    <a:lnL>
                      <a:noFill/>
                    </a:lnL>
                    <a:lnR>
                      <a:noFill/>
                    </a:lnR>
                    <a:lnT>
                      <a:noFill/>
                    </a:lnT>
                    <a:lnB>
                      <a:noFill/>
                    </a:lnB>
                  </a:tcPr>
                </a:tc>
              </a:tr>
              <a:tr h="322729">
                <a:tc>
                  <a:txBody>
                    <a:bodyPr/>
                    <a:lstStyle/>
                    <a:p>
                      <a:pPr>
                        <a:defRPr sz="1100" b="0">
                          <a:solidFill>
                            <a:srgbClr val="000000"/>
                          </a:solidFill>
                          <a:latin typeface="Poppins"/>
                        </a:defRPr>
                      </a:pPr>
                      <a:r>
                        <a:t>          6.4. Drilling Machines</a:t>
                      </a:r>
                    </a:p>
                  </a:txBody>
                  <a:tcPr>
                    <a:noFill/>
                    <a:lnL>
                      <a:noFill/>
                    </a:lnL>
                    <a:lnR>
                      <a:noFill/>
                    </a:lnR>
                    <a:lnT>
                      <a:noFill/>
                    </a:lnT>
                    <a:lnB>
                      <a:noFill/>
                    </a:lnB>
                  </a:tcPr>
                </a:tc>
                <a:tc>
                  <a:txBody>
                    <a:bodyPr/>
                    <a:lstStyle/>
                    <a:p>
                      <a:pPr>
                        <a:defRPr sz="1100" b="0">
                          <a:solidFill>
                            <a:srgbClr val="000000"/>
                          </a:solidFill>
                          <a:latin typeface="Poppins"/>
                        </a:defRPr>
                      </a:pPr>
                      <a:r>
                        <a:t>                    8.2.3. Spain</a:t>
                      </a:r>
                    </a:p>
                  </a:txBody>
                  <a:tcPr>
                    <a:noFill/>
                    <a:lnL>
                      <a:noFill/>
                    </a:lnL>
                    <a:lnR>
                      <a:noFill/>
                    </a:lnR>
                    <a:lnT>
                      <a:noFill/>
                    </a:lnT>
                    <a:lnB>
                      <a:noFill/>
                    </a:lnB>
                  </a:tcPr>
                </a:tc>
              </a:tr>
              <a:tr h="322729">
                <a:tc>
                  <a:txBody>
                    <a:bodyPr/>
                    <a:lstStyle/>
                    <a:p>
                      <a:pPr>
                        <a:defRPr sz="1100" b="0">
                          <a:solidFill>
                            <a:srgbClr val="000000"/>
                          </a:solidFill>
                          <a:latin typeface="Poppins"/>
                        </a:defRPr>
                      </a:pPr>
                      <a:r>
                        <a:t>          6.5. Electrical Discharge Machining (EDM)</a:t>
                      </a:r>
                    </a:p>
                  </a:txBody>
                  <a:tcPr>
                    <a:noFill/>
                    <a:lnL>
                      <a:noFill/>
                    </a:lnL>
                    <a:lnR>
                      <a:noFill/>
                    </a:lnR>
                    <a:lnT>
                      <a:noFill/>
                    </a:lnT>
                    <a:lnB>
                      <a:noFill/>
                    </a:lnB>
                  </a:tcPr>
                </a:tc>
                <a:tc>
                  <a:txBody>
                    <a:bodyPr/>
                    <a:lstStyle/>
                    <a:p>
                      <a:pPr>
                        <a:defRPr sz="1100" b="0">
                          <a:solidFill>
                            <a:srgbClr val="000000"/>
                          </a:solidFill>
                          <a:latin typeface="Poppins"/>
                        </a:defRPr>
                      </a:pPr>
                      <a:r>
                        <a:t>                    8.2.4. France</a:t>
                      </a:r>
                    </a:p>
                  </a:txBody>
                  <a:tcPr>
                    <a:noFill/>
                    <a:lnL>
                      <a:noFill/>
                    </a:lnL>
                    <a:lnR>
                      <a:noFill/>
                    </a:lnR>
                    <a:lnT>
                      <a:noFill/>
                    </a:lnT>
                    <a:lnB>
                      <a:noFill/>
                    </a:lnB>
                  </a:tcPr>
                </a:tc>
              </a:tr>
              <a:tr h="322729">
                <a:tc>
                  <a:txBody>
                    <a:bodyPr/>
                    <a:lstStyle/>
                    <a:p>
                      <a:pPr>
                        <a:defRPr sz="1100" b="0">
                          <a:solidFill>
                            <a:srgbClr val="000000"/>
                          </a:solidFill>
                          <a:latin typeface="Poppins"/>
                        </a:defRPr>
                      </a:pPr>
                      <a:r>
                        <a:t>          6.6. Others</a:t>
                      </a:r>
                    </a:p>
                  </a:txBody>
                  <a:tcPr>
                    <a:noFill/>
                    <a:lnL>
                      <a:noFill/>
                    </a:lnL>
                    <a:lnR>
                      <a:noFill/>
                    </a:lnR>
                    <a:lnT>
                      <a:noFill/>
                    </a:lnT>
                    <a:lnB>
                      <a:noFill/>
                    </a:lnB>
                  </a:tcPr>
                </a:tc>
                <a:tc>
                  <a:txBody>
                    <a:bodyPr/>
                    <a:lstStyle/>
                    <a:p>
                      <a:pPr>
                        <a:defRPr sz="1100" b="0">
                          <a:solidFill>
                            <a:srgbClr val="000000"/>
                          </a:solidFill>
                          <a:latin typeface="Poppins"/>
                        </a:defRPr>
                      </a:pPr>
                      <a:r>
                        <a:t>                    8.2.5. Italy</a:t>
                      </a:r>
                    </a:p>
                  </a:txBody>
                  <a:tcPr>
                    <a:noFill/>
                    <a:lnL>
                      <a:noFill/>
                    </a:lnL>
                    <a:lnR>
                      <a:noFill/>
                    </a:lnR>
                    <a:lnT>
                      <a:noFill/>
                    </a:lnT>
                    <a:lnB>
                      <a:noFill/>
                    </a:lnB>
                  </a:tcPr>
                </a:tc>
              </a:tr>
              <a:tr h="322729">
                <a:tc>
                  <a:txBody>
                    <a:bodyPr/>
                    <a:lstStyle/>
                    <a:p>
                      <a:pPr>
                        <a:defRPr sz="1100" b="1">
                          <a:solidFill>
                            <a:srgbClr val="7030A0"/>
                          </a:solidFill>
                          <a:latin typeface="Poppins"/>
                        </a:defRPr>
                      </a:pPr>
                      <a:r>
                        <a:t>7. CNC Machine Tools Market Size by End User Industry (2019-2032)</a:t>
                      </a:r>
                    </a:p>
                  </a:txBody>
                  <a:tcPr>
                    <a:noFill/>
                    <a:lnL>
                      <a:noFill/>
                    </a:lnL>
                    <a:lnR>
                      <a:noFill/>
                    </a:lnR>
                    <a:lnT>
                      <a:noFill/>
                    </a:lnT>
                    <a:lnB>
                      <a:noFill/>
                    </a:lnB>
                  </a:tcPr>
                </a:tc>
                <a:tc>
                  <a:txBody>
                    <a:bodyPr/>
                    <a:lstStyle/>
                    <a:p>
                      <a:pPr>
                        <a:defRPr sz="1100" b="0">
                          <a:solidFill>
                            <a:srgbClr val="000000"/>
                          </a:solidFill>
                          <a:latin typeface="Poppins"/>
                        </a:defRPr>
                      </a:pPr>
                      <a:r>
                        <a:t>                    8.2.6. Rest of Europe</a:t>
                      </a:r>
                    </a:p>
                  </a:txBody>
                  <a:tcPr>
                    <a:noFill/>
                    <a:lnL>
                      <a:noFill/>
                    </a:lnL>
                    <a:lnR>
                      <a:noFill/>
                    </a:lnR>
                    <a:lnT>
                      <a:noFill/>
                    </a:lnT>
                    <a:lnB>
                      <a:noFill/>
                    </a:lnB>
                  </a:tcPr>
                </a:tc>
              </a:tr>
              <a:tr h="322729">
                <a:tc>
                  <a:txBody>
                    <a:bodyPr/>
                    <a:lstStyle/>
                    <a:p>
                      <a:pPr>
                        <a:defRPr sz="1100" b="0">
                          <a:solidFill>
                            <a:srgbClr val="000000"/>
                          </a:solidFill>
                          <a:latin typeface="Poppins"/>
                        </a:defRPr>
                      </a:pPr>
                      <a:r>
                        <a:t>          7.1. Automotive</a:t>
                      </a:r>
                    </a:p>
                  </a:txBody>
                  <a:tcPr>
                    <a:noFill/>
                    <a:lnL>
                      <a:noFill/>
                    </a:lnL>
                    <a:lnR>
                      <a:noFill/>
                    </a:lnR>
                    <a:lnT>
                      <a:noFill/>
                    </a:lnT>
                    <a:lnB>
                      <a:noFill/>
                    </a:lnB>
                  </a:tcPr>
                </a:tc>
                <a:tc>
                  <a:txBody>
                    <a:bodyPr/>
                    <a:lstStyle/>
                    <a:p>
                      <a:pPr>
                        <a:defRPr sz="1100" b="0">
                          <a:solidFill>
                            <a:srgbClr val="000000"/>
                          </a:solidFill>
                          <a:latin typeface="Poppins"/>
                        </a:defRPr>
                      </a:pPr>
                      <a:r>
                        <a:t>          8.3. Asia-Pacific (By Machine Type, By End User Industry)</a:t>
                      </a:r>
                    </a:p>
                  </a:txBody>
                  <a:tcPr>
                    <a:noFill/>
                    <a:lnL>
                      <a:noFill/>
                    </a:lnL>
                    <a:lnR>
                      <a:noFill/>
                    </a:lnR>
                    <a:lnT>
                      <a:noFill/>
                    </a:lnT>
                    <a:lnB>
                      <a:noFill/>
                    </a:lnB>
                  </a:tcPr>
                </a:tc>
              </a:tr>
              <a:tr h="322729">
                <a:tc>
                  <a:txBody>
                    <a:bodyPr/>
                    <a:lstStyle/>
                    <a:p>
                      <a:pPr>
                        <a:defRPr sz="1100" b="0">
                          <a:solidFill>
                            <a:srgbClr val="000000"/>
                          </a:solidFill>
                          <a:latin typeface="Poppins"/>
                        </a:defRPr>
                      </a:pPr>
                      <a:r>
                        <a:t>          7.2. Aerospace</a:t>
                      </a:r>
                    </a:p>
                  </a:txBody>
                  <a:tcPr>
                    <a:noFill/>
                    <a:lnL>
                      <a:noFill/>
                    </a:lnL>
                    <a:lnR>
                      <a:noFill/>
                    </a:lnR>
                    <a:lnT>
                      <a:noFill/>
                    </a:lnT>
                    <a:lnB>
                      <a:noFill/>
                    </a:lnB>
                  </a:tcPr>
                </a:tc>
                <a:tc>
                  <a:txBody>
                    <a:bodyPr/>
                    <a:lstStyle/>
                    <a:p>
                      <a:pPr>
                        <a:defRPr sz="1100" b="0">
                          <a:solidFill>
                            <a:srgbClr val="000000"/>
                          </a:solidFill>
                          <a:latin typeface="Poppins"/>
                        </a:defRPr>
                      </a:pPr>
                      <a:r>
                        <a:t>                    8.3.1. China</a:t>
                      </a:r>
                    </a:p>
                  </a:txBody>
                  <a:tcPr>
                    <a:noFill/>
                    <a:lnL>
                      <a:noFill/>
                    </a:lnL>
                    <a:lnR>
                      <a:noFill/>
                    </a:lnR>
                    <a:lnT>
                      <a:noFill/>
                    </a:lnT>
                    <a:lnB>
                      <a:noFill/>
                    </a:lnB>
                  </a:tcPr>
                </a:tc>
              </a:tr>
              <a:tr h="322729">
                <a:tc>
                  <a:txBody>
                    <a:bodyPr/>
                    <a:lstStyle/>
                    <a:p>
                      <a:pPr>
                        <a:defRPr sz="1100" b="0">
                          <a:solidFill>
                            <a:srgbClr val="000000"/>
                          </a:solidFill>
                          <a:latin typeface="Poppins"/>
                        </a:defRPr>
                      </a:pPr>
                      <a:r>
                        <a:t>          7.3. Electronics</a:t>
                      </a:r>
                    </a:p>
                  </a:txBody>
                  <a:tcPr>
                    <a:noFill/>
                    <a:lnL>
                      <a:noFill/>
                    </a:lnL>
                    <a:lnR>
                      <a:noFill/>
                    </a:lnR>
                    <a:lnT>
                      <a:noFill/>
                    </a:lnT>
                    <a:lnB>
                      <a:noFill/>
                    </a:lnB>
                  </a:tcPr>
                </a:tc>
                <a:tc>
                  <a:txBody>
                    <a:bodyPr/>
                    <a:lstStyle/>
                    <a:p>
                      <a:pPr>
                        <a:defRPr sz="1100" b="0">
                          <a:solidFill>
                            <a:srgbClr val="000000"/>
                          </a:solidFill>
                          <a:latin typeface="Poppins"/>
                        </a:defRPr>
                      </a:pPr>
                      <a:r>
                        <a:t>                    8.3.2. India</a:t>
                      </a:r>
                    </a:p>
                  </a:txBody>
                  <a:tcPr>
                    <a:noFill/>
                    <a:lnL>
                      <a:noFill/>
                    </a:lnL>
                    <a:lnR>
                      <a:noFill/>
                    </a:lnR>
                    <a:lnT>
                      <a:noFill/>
                    </a:lnT>
                    <a:lnB>
                      <a:noFill/>
                    </a:lnB>
                  </a:tcPr>
                </a:tc>
              </a:tr>
              <a:tr h="322729">
                <a:tc>
                  <a:txBody>
                    <a:bodyPr/>
                    <a:lstStyle/>
                    <a:p>
                      <a:pPr>
                        <a:defRPr sz="1100" b="0">
                          <a:solidFill>
                            <a:srgbClr val="000000"/>
                          </a:solidFill>
                          <a:latin typeface="Poppins"/>
                        </a:defRPr>
                      </a:pPr>
                      <a:r>
                        <a:t>          7.4. Healthcare</a:t>
                      </a:r>
                    </a:p>
                  </a:txBody>
                  <a:tcPr>
                    <a:noFill/>
                    <a:lnL>
                      <a:noFill/>
                    </a:lnL>
                    <a:lnR>
                      <a:noFill/>
                    </a:lnR>
                    <a:lnT>
                      <a:noFill/>
                    </a:lnT>
                    <a:lnB>
                      <a:noFill/>
                    </a:lnB>
                  </a:tcPr>
                </a:tc>
                <a:tc>
                  <a:txBody>
                    <a:bodyPr/>
                    <a:lstStyle/>
                    <a:p>
                      <a:pPr>
                        <a:defRPr sz="1100" b="0">
                          <a:solidFill>
                            <a:srgbClr val="000000"/>
                          </a:solidFill>
                          <a:latin typeface="Poppins"/>
                        </a:defRPr>
                      </a:pPr>
                      <a:r>
                        <a:t>                    8.3.3. Japan</a:t>
                      </a:r>
                    </a:p>
                  </a:txBody>
                  <a:tcPr>
                    <a:noFill/>
                    <a:lnL>
                      <a:noFill/>
                    </a:lnL>
                    <a:lnR>
                      <a:noFill/>
                    </a:lnR>
                    <a:lnT>
                      <a:noFill/>
                    </a:lnT>
                    <a:lnB>
                      <a:noFill/>
                    </a:lnB>
                  </a:tcPr>
                </a:tc>
              </a:tr>
              <a:tr h="322729">
                <a:tc>
                  <a:txBody>
                    <a:bodyPr/>
                    <a:lstStyle/>
                    <a:p>
                      <a:pPr>
                        <a:defRPr sz="1100" b="0">
                          <a:solidFill>
                            <a:srgbClr val="000000"/>
                          </a:solidFill>
                          <a:latin typeface="Poppins"/>
                        </a:defRPr>
                      </a:pPr>
                      <a:r>
                        <a:t>          7.5. Energy</a:t>
                      </a:r>
                    </a:p>
                  </a:txBody>
                  <a:tcPr>
                    <a:noFill/>
                    <a:lnL>
                      <a:noFill/>
                    </a:lnL>
                    <a:lnR>
                      <a:noFill/>
                    </a:lnR>
                    <a:lnT>
                      <a:noFill/>
                    </a:lnT>
                    <a:lnB>
                      <a:noFill/>
                    </a:lnB>
                  </a:tcPr>
                </a:tc>
                <a:tc>
                  <a:txBody>
                    <a:bodyPr/>
                    <a:lstStyle/>
                    <a:p>
                      <a:pPr>
                        <a:defRPr sz="1100" b="0">
                          <a:solidFill>
                            <a:srgbClr val="000000"/>
                          </a:solidFill>
                          <a:latin typeface="Poppins"/>
                        </a:defRPr>
                      </a:pPr>
                      <a:r>
                        <a:t>                    8.3.4. South Korea</a:t>
                      </a:r>
                    </a:p>
                  </a:txBody>
                  <a:tcPr>
                    <a:noFill/>
                    <a:lnL>
                      <a:noFill/>
                    </a:lnL>
                    <a:lnR>
                      <a:noFill/>
                    </a:lnR>
                    <a:lnT>
                      <a:noFill/>
                    </a:lnT>
                    <a:lnB>
                      <a:noFill/>
                    </a:lnB>
                  </a:tcPr>
                </a:tc>
              </a:tr>
              <a:tr h="322729">
                <a:tc>
                  <a:txBody>
                    <a:bodyPr/>
                    <a:lstStyle/>
                    <a:p>
                      <a:pPr>
                        <a:defRPr sz="1100" b="0">
                          <a:solidFill>
                            <a:srgbClr val="000000"/>
                          </a:solidFill>
                          <a:latin typeface="Poppins"/>
                        </a:defRPr>
                      </a:pPr>
                      <a:r>
                        <a:t>          7.6. Others</a:t>
                      </a:r>
                    </a:p>
                  </a:txBody>
                  <a:tcPr>
                    <a:noFill/>
                    <a:lnL>
                      <a:noFill/>
                    </a:lnL>
                    <a:lnR>
                      <a:noFill/>
                    </a:lnR>
                    <a:lnT>
                      <a:noFill/>
                    </a:lnT>
                    <a:lnB>
                      <a:noFill/>
                    </a:lnB>
                  </a:tcPr>
                </a:tc>
                <a:tc>
                  <a:txBody>
                    <a:bodyPr/>
                    <a:lstStyle/>
                    <a:p>
                      <a:pPr>
                        <a:defRPr sz="1100" b="0">
                          <a:solidFill>
                            <a:srgbClr val="000000"/>
                          </a:solidFill>
                          <a:latin typeface="Poppins"/>
                        </a:defRPr>
                      </a:pPr>
                      <a:r>
                        <a:t>                    8.3.5. Rest of Asia Pacific</a:t>
                      </a:r>
                    </a:p>
                  </a:txBody>
                  <a:tcPr>
                    <a:noFill/>
                    <a:lnL>
                      <a:noFill/>
                    </a:lnL>
                    <a:lnR>
                      <a:noFill/>
                    </a:lnR>
                    <a:lnT>
                      <a:noFill/>
                    </a:lnT>
                    <a:lnB>
                      <a:noFill/>
                    </a:lnB>
                  </a:tcPr>
                </a:tc>
              </a:tr>
              <a:tr h="322729">
                <a:tc>
                  <a:txBody>
                    <a:bodyPr/>
                    <a:lstStyle/>
                    <a:p>
                      <a:pPr>
                        <a:defRPr sz="1100" b="1">
                          <a:solidFill>
                            <a:srgbClr val="7030A0"/>
                          </a:solidFill>
                          <a:latin typeface="Poppins"/>
                        </a:defRPr>
                      </a:pPr>
                      <a:r>
                        <a:t>8. CNC Machine Tools Market Size by Region (2019-2032)</a:t>
                      </a:r>
                    </a:p>
                  </a:txBody>
                  <a:tcPr>
                    <a:noFill/>
                    <a:lnL>
                      <a:noFill/>
                    </a:lnL>
                    <a:lnR>
                      <a:noFill/>
                    </a:lnR>
                    <a:lnT>
                      <a:noFill/>
                    </a:lnT>
                    <a:lnB>
                      <a:noFill/>
                    </a:lnB>
                  </a:tcPr>
                </a:tc>
                <a:tc>
                  <a:txBody>
                    <a:bodyPr/>
                    <a:lstStyle/>
                    <a:p>
                      <a:pPr>
                        <a:defRPr sz="1100" b="0">
                          <a:solidFill>
                            <a:srgbClr val="000000"/>
                          </a:solidFill>
                          <a:latin typeface="Poppins"/>
                        </a:defRPr>
                      </a:pPr>
                      <a:r>
                        <a:t>          8.4. Latin America (By Machine Type, By End User Industry)</a:t>
                      </a:r>
                    </a:p>
                  </a:txBody>
                  <a:tcPr>
                    <a:noFill/>
                    <a:lnL>
                      <a:noFill/>
                    </a:lnL>
                    <a:lnR>
                      <a:noFill/>
                    </a:lnR>
                    <a:lnT>
                      <a:noFill/>
                    </a:lnT>
                    <a:lnB>
                      <a:noFill/>
                    </a:lnB>
                  </a:tcPr>
                </a:tc>
              </a:tr>
              <a:tr h="322736">
                <a:tc>
                  <a:txBody>
                    <a:bodyPr/>
                    <a:lstStyle/>
                    <a:p>
                      <a:pPr>
                        <a:defRPr sz="1100" b="0">
                          <a:solidFill>
                            <a:srgbClr val="000000"/>
                          </a:solidFill>
                          <a:latin typeface="Poppins"/>
                        </a:defRPr>
                      </a:pPr>
                      <a:r>
                        <a:t>          8.1. North America (By Machine Type, By End User Industry)</a:t>
                      </a:r>
                    </a:p>
                  </a:txBody>
                  <a:tcPr>
                    <a:noFill/>
                    <a:lnL>
                      <a:noFill/>
                    </a:lnL>
                    <a:lnR>
                      <a:noFill/>
                    </a:lnR>
                    <a:lnT>
                      <a:noFill/>
                    </a:lnT>
                    <a:lnB>
                      <a:noFill/>
                    </a:lnB>
                  </a:tcPr>
                </a:tc>
                <a:tc>
                  <a:txBody>
                    <a:bodyPr/>
                    <a:lstStyle/>
                    <a:p>
                      <a:pPr>
                        <a:defRPr sz="1100" b="0">
                          <a:solidFill>
                            <a:srgbClr val="000000"/>
                          </a:solidFill>
                          <a:latin typeface="Poppins"/>
                        </a:defRPr>
                      </a:pPr>
                      <a:r>
                        <a:t>                    8.4.1. Brazil</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8.4.2. Mexico</a:t>
                      </a:r>
                    </a:p>
                  </a:txBody>
                  <a:tcPr>
                    <a:noFill/>
                    <a:lnL>
                      <a:noFill/>
                    </a:lnL>
                    <a:lnR>
                      <a:noFill/>
                    </a:lnR>
                    <a:lnT>
                      <a:noFill/>
                    </a:lnT>
                    <a:lnB>
                      <a:noFill/>
                    </a:lnB>
                  </a:tcPr>
                </a:tc>
                <a:tc>
                  <a:txBody>
                    <a:bodyPr/>
                    <a:lstStyle/>
                    <a:p>
                      <a:pPr>
                        <a:defRPr sz="1100" b="0">
                          <a:solidFill>
                            <a:srgbClr val="000000"/>
                          </a:solidFill>
                          <a:latin typeface="Poppins"/>
                        </a:defRPr>
                      </a:pPr>
                      <a:r>
                        <a:t>                    10.1.4. Key Developments</a:t>
                      </a:r>
                    </a:p>
                  </a:txBody>
                  <a:tcPr>
                    <a:noFill/>
                    <a:lnL>
                      <a:noFill/>
                    </a:lnL>
                    <a:lnR>
                      <a:noFill/>
                    </a:lnR>
                    <a:lnT>
                      <a:noFill/>
                    </a:lnT>
                    <a:lnB>
                      <a:noFill/>
                    </a:lnB>
                  </a:tcPr>
                </a:tc>
              </a:tr>
              <a:tr h="322729">
                <a:tc>
                  <a:txBody>
                    <a:bodyPr/>
                    <a:lstStyle/>
                    <a:p>
                      <a:pPr>
                        <a:defRPr sz="1100" b="0">
                          <a:solidFill>
                            <a:srgbClr val="000000"/>
                          </a:solidFill>
                          <a:latin typeface="Poppins"/>
                        </a:defRPr>
                      </a:pPr>
                      <a:r>
                        <a:t>                    8.4.3. Rest of Latin America</a:t>
                      </a:r>
                    </a:p>
                  </a:txBody>
                  <a:tcPr>
                    <a:noFill/>
                    <a:lnL>
                      <a:noFill/>
                    </a:lnL>
                    <a:lnR>
                      <a:noFill/>
                    </a:lnR>
                    <a:lnT>
                      <a:noFill/>
                    </a:lnT>
                    <a:lnB>
                      <a:noFill/>
                    </a:lnB>
                  </a:tcPr>
                </a:tc>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22729">
                <a:tc>
                  <a:txBody>
                    <a:bodyPr/>
                    <a:lstStyle/>
                    <a:p>
                      <a:pPr>
                        <a:defRPr sz="1100" b="0">
                          <a:solidFill>
                            <a:srgbClr val="000000"/>
                          </a:solidFill>
                          <a:latin typeface="Poppins"/>
                        </a:defRPr>
                      </a:pPr>
                      <a:r>
                        <a:t>          8.5. Middle East &amp; Africa (By Machine Type, By End User Industry)</a:t>
                      </a:r>
                    </a:p>
                  </a:txBody>
                  <a:tcPr>
                    <a:noFill/>
                    <a:lnL>
                      <a:noFill/>
                    </a:lnL>
                    <a:lnR>
                      <a:noFill/>
                    </a:lnR>
                    <a:lnT>
                      <a:noFill/>
                    </a:lnT>
                    <a:lnB>
                      <a:noFill/>
                    </a:lnB>
                  </a:tcPr>
                </a:tc>
                <a:tc>
                  <a:txBody>
                    <a:bodyPr/>
                    <a:lstStyle/>
                    <a:p>
                      <a:pPr>
                        <a:defRPr sz="1100" b="0">
                          <a:solidFill>
                            <a:srgbClr val="000000"/>
                          </a:solidFill>
                          <a:latin typeface="Poppins"/>
                        </a:defRPr>
                      </a:pPr>
                      <a:r>
                        <a:t>          10.2. Yamazaki Mazak</a:t>
                      </a:r>
                    </a:p>
                  </a:txBody>
                  <a:tcPr>
                    <a:noFill/>
                    <a:lnL>
                      <a:noFill/>
                    </a:lnL>
                    <a:lnR>
                      <a:noFill/>
                    </a:lnR>
                    <a:lnT>
                      <a:noFill/>
                    </a:lnT>
                    <a:lnB>
                      <a:noFill/>
                    </a:lnB>
                  </a:tcPr>
                </a:tc>
              </a:tr>
              <a:tr h="322729">
                <a:tc>
                  <a:txBody>
                    <a:bodyPr/>
                    <a:lstStyle/>
                    <a:p>
                      <a:pPr>
                        <a:defRPr sz="1100" b="0">
                          <a:solidFill>
                            <a:srgbClr val="000000"/>
                          </a:solidFill>
                          <a:latin typeface="Poppins"/>
                        </a:defRPr>
                      </a:pPr>
                      <a:r>
                        <a:t>                    8.5.1. GCC Countries</a:t>
                      </a:r>
                    </a:p>
                  </a:txBody>
                  <a:tcPr>
                    <a:noFill/>
                    <a:lnL>
                      <a:noFill/>
                    </a:lnL>
                    <a:lnR>
                      <a:noFill/>
                    </a:lnR>
                    <a:lnT>
                      <a:noFill/>
                    </a:lnT>
                    <a:lnB>
                      <a:noFill/>
                    </a:lnB>
                  </a:tcPr>
                </a:tc>
                <a:tc>
                  <a:txBody>
                    <a:bodyPr/>
                    <a:lstStyle/>
                    <a:p>
                      <a:pPr>
                        <a:defRPr sz="1100" b="0">
                          <a:solidFill>
                            <a:srgbClr val="000000"/>
                          </a:solidFill>
                          <a:latin typeface="Poppins"/>
                        </a:defRPr>
                      </a:pPr>
                      <a:r>
                        <a:t>          10.3. Trumpf</a:t>
                      </a:r>
                    </a:p>
                  </a:txBody>
                  <a:tcPr>
                    <a:noFill/>
                    <a:lnL>
                      <a:noFill/>
                    </a:lnL>
                    <a:lnR>
                      <a:noFill/>
                    </a:lnR>
                    <a:lnT>
                      <a:noFill/>
                    </a:lnT>
                    <a:lnB>
                      <a:noFill/>
                    </a:lnB>
                  </a:tcPr>
                </a:tc>
              </a:tr>
              <a:tr h="322729">
                <a:tc>
                  <a:txBody>
                    <a:bodyPr/>
                    <a:lstStyle/>
                    <a:p>
                      <a:pPr>
                        <a:defRPr sz="1100" b="0">
                          <a:solidFill>
                            <a:srgbClr val="000000"/>
                          </a:solidFill>
                          <a:latin typeface="Poppins"/>
                        </a:defRPr>
                      </a:pPr>
                      <a:r>
                        <a:t>                    8.5.2. South Africa</a:t>
                      </a:r>
                    </a:p>
                  </a:txBody>
                  <a:tcPr>
                    <a:noFill/>
                    <a:lnL>
                      <a:noFill/>
                    </a:lnL>
                    <a:lnR>
                      <a:noFill/>
                    </a:lnR>
                    <a:lnT>
                      <a:noFill/>
                    </a:lnT>
                    <a:lnB>
                      <a:noFill/>
                    </a:lnB>
                  </a:tcPr>
                </a:tc>
                <a:tc>
                  <a:txBody>
                    <a:bodyPr/>
                    <a:lstStyle/>
                    <a:p>
                      <a:pPr>
                        <a:defRPr sz="1100" b="0">
                          <a:solidFill>
                            <a:srgbClr val="000000"/>
                          </a:solidFill>
                          <a:latin typeface="Poppins"/>
                        </a:defRPr>
                      </a:pPr>
                      <a:r>
                        <a:t>          10.4. Haas Automation</a:t>
                      </a:r>
                    </a:p>
                  </a:txBody>
                  <a:tcPr>
                    <a:noFill/>
                    <a:lnL>
                      <a:noFill/>
                    </a:lnL>
                    <a:lnR>
                      <a:noFill/>
                    </a:lnR>
                    <a:lnT>
                      <a:noFill/>
                    </a:lnT>
                    <a:lnB>
                      <a:noFill/>
                    </a:lnB>
                  </a:tcPr>
                </a:tc>
              </a:tr>
              <a:tr h="322729">
                <a:tc>
                  <a:txBody>
                    <a:bodyPr/>
                    <a:lstStyle/>
                    <a:p>
                      <a:pPr>
                        <a:defRPr sz="1100" b="0">
                          <a:solidFill>
                            <a:srgbClr val="000000"/>
                          </a:solidFill>
                          <a:latin typeface="Poppins"/>
                        </a:defRPr>
                      </a:pPr>
                      <a:r>
                        <a:t>                    8.5.3. Rest of Middle East &amp; Africa</a:t>
                      </a:r>
                    </a:p>
                  </a:txBody>
                  <a:tcPr>
                    <a:noFill/>
                    <a:lnL>
                      <a:noFill/>
                    </a:lnL>
                    <a:lnR>
                      <a:noFill/>
                    </a:lnR>
                    <a:lnT>
                      <a:noFill/>
                    </a:lnT>
                    <a:lnB>
                      <a:noFill/>
                    </a:lnB>
                  </a:tcPr>
                </a:tc>
                <a:tc>
                  <a:txBody>
                    <a:bodyPr/>
                    <a:lstStyle/>
                    <a:p>
                      <a:pPr>
                        <a:defRPr sz="1100" b="0">
                          <a:solidFill>
                            <a:srgbClr val="000000"/>
                          </a:solidFill>
                          <a:latin typeface="Poppins"/>
                        </a:defRPr>
                      </a:pPr>
                      <a:r>
                        <a:t>          10.5. Okuma Corporation</a:t>
                      </a:r>
                    </a:p>
                  </a:txBody>
                  <a:tcPr>
                    <a:noFill/>
                    <a:lnL>
                      <a:noFill/>
                    </a:lnL>
                    <a:lnR>
                      <a:noFill/>
                    </a:lnR>
                    <a:lnT>
                      <a:noFill/>
                    </a:lnT>
                    <a:lnB>
                      <a:noFill/>
                    </a:lnB>
                  </a:tcPr>
                </a:tc>
              </a:tr>
              <a:tr h="322729">
                <a:tc>
                  <a:txBody>
                    <a:bodyPr/>
                    <a:lstStyle/>
                    <a:p>
                      <a:pPr>
                        <a:defRPr sz="1100" b="1">
                          <a:solidFill>
                            <a:srgbClr val="7030A0"/>
                          </a:solidFill>
                          <a:latin typeface="Poppins"/>
                        </a:defRPr>
                      </a:pPr>
                      <a:r>
                        <a:t>9. Competitive Landscape</a:t>
                      </a:r>
                    </a:p>
                  </a:txBody>
                  <a:tcPr>
                    <a:noFill/>
                    <a:lnL>
                      <a:noFill/>
                    </a:lnL>
                    <a:lnR>
                      <a:noFill/>
                    </a:lnR>
                    <a:lnT>
                      <a:noFill/>
                    </a:lnT>
                    <a:lnB>
                      <a:noFill/>
                    </a:lnB>
                  </a:tcPr>
                </a:tc>
                <a:tc>
                  <a:txBody>
                    <a:bodyPr/>
                    <a:lstStyle/>
                    <a:p>
                      <a:pPr>
                        <a:defRPr sz="1100" b="0">
                          <a:solidFill>
                            <a:srgbClr val="000000"/>
                          </a:solidFill>
                          <a:latin typeface="Poppins"/>
                        </a:defRPr>
                      </a:pPr>
                      <a:r>
                        <a:t>          10.6. Makino</a:t>
                      </a:r>
                    </a:p>
                  </a:txBody>
                  <a:tcPr>
                    <a:noFill/>
                    <a:lnL>
                      <a:noFill/>
                    </a:lnL>
                    <a:lnR>
                      <a:noFill/>
                    </a:lnR>
                    <a:lnT>
                      <a:noFill/>
                    </a:lnT>
                    <a:lnB>
                      <a:noFill/>
                    </a:lnB>
                  </a:tcPr>
                </a:tc>
              </a:tr>
              <a:tr h="322729">
                <a:tc>
                  <a:txBody>
                    <a:bodyPr/>
                    <a:lstStyle/>
                    <a:p>
                      <a:pPr>
                        <a:defRPr sz="1100" b="0">
                          <a:solidFill>
                            <a:srgbClr val="000000"/>
                          </a:solidFill>
                          <a:latin typeface="Poppins"/>
                        </a:defRPr>
                      </a:pPr>
                      <a:r>
                        <a:t>          9.1. Competitive Dashboard</a:t>
                      </a:r>
                    </a:p>
                  </a:txBody>
                  <a:tcPr>
                    <a:noFill/>
                    <a:lnL>
                      <a:noFill/>
                    </a:lnL>
                    <a:lnR>
                      <a:noFill/>
                    </a:lnR>
                    <a:lnT>
                      <a:noFill/>
                    </a:lnT>
                    <a:lnB>
                      <a:noFill/>
                    </a:lnB>
                  </a:tcPr>
                </a:tc>
                <a:tc>
                  <a:txBody>
                    <a:bodyPr/>
                    <a:lstStyle/>
                    <a:p>
                      <a:pPr>
                        <a:defRPr sz="1100" b="0">
                          <a:solidFill>
                            <a:srgbClr val="000000"/>
                          </a:solidFill>
                          <a:latin typeface="Poppins"/>
                        </a:defRPr>
                      </a:pPr>
                      <a:r>
                        <a:t>          10.7. Doosan Machine Tools</a:t>
                      </a:r>
                    </a:p>
                  </a:txBody>
                  <a:tcPr>
                    <a:noFill/>
                    <a:lnL>
                      <a:noFill/>
                    </a:lnL>
                    <a:lnR>
                      <a:noFill/>
                    </a:lnR>
                    <a:lnT>
                      <a:noFill/>
                    </a:lnT>
                    <a:lnB>
                      <a:noFill/>
                    </a:lnB>
                  </a:tcPr>
                </a:tc>
              </a:tr>
              <a:tr h="322729">
                <a:tc>
                  <a:txBody>
                    <a:bodyPr/>
                    <a:lstStyle/>
                    <a:p>
                      <a:pPr>
                        <a:defRPr sz="1100" b="0">
                          <a:solidFill>
                            <a:srgbClr val="000000"/>
                          </a:solidFill>
                          <a:latin typeface="Poppins"/>
                        </a:defRPr>
                      </a:pPr>
                      <a:r>
                        <a:t>          9.2. Market Positioning of Key Players, 2024</a:t>
                      </a:r>
                    </a:p>
                  </a:txBody>
                  <a:tcPr>
                    <a:noFill/>
                    <a:lnL>
                      <a:noFill/>
                    </a:lnL>
                    <a:lnR>
                      <a:noFill/>
                    </a:lnR>
                    <a:lnT>
                      <a:noFill/>
                    </a:lnT>
                    <a:lnB>
                      <a:noFill/>
                    </a:lnB>
                  </a:tcPr>
                </a:tc>
                <a:tc>
                  <a:txBody>
                    <a:bodyPr/>
                    <a:lstStyle/>
                    <a:p>
                      <a:pPr>
                        <a:defRPr sz="1100" b="0">
                          <a:solidFill>
                            <a:srgbClr val="000000"/>
                          </a:solidFill>
                          <a:latin typeface="Poppins"/>
                        </a:defRPr>
                      </a:pPr>
                      <a:r>
                        <a:t>          10.8. AMADA</a:t>
                      </a:r>
                    </a:p>
                  </a:txBody>
                  <a:tcPr>
                    <a:noFill/>
                    <a:lnL>
                      <a:noFill/>
                    </a:lnL>
                    <a:lnR>
                      <a:noFill/>
                    </a:lnR>
                    <a:lnT>
                      <a:noFill/>
                    </a:lnT>
                    <a:lnB>
                      <a:noFill/>
                    </a:lnB>
                  </a:tcPr>
                </a:tc>
              </a:tr>
              <a:tr h="322729">
                <a:tc>
                  <a:txBody>
                    <a:bodyPr/>
                    <a:lstStyle/>
                    <a:p>
                      <a:pPr>
                        <a:defRPr sz="1100" b="0">
                          <a:solidFill>
                            <a:srgbClr val="000000"/>
                          </a:solidFill>
                          <a:latin typeface="Poppins"/>
                        </a:defRPr>
                      </a:pPr>
                      <a:r>
                        <a:t>          9.3. Strategies Adopted by Key Market Players</a:t>
                      </a:r>
                    </a:p>
                  </a:txBody>
                  <a:tcPr>
                    <a:noFill/>
                    <a:lnL>
                      <a:noFill/>
                    </a:lnL>
                    <a:lnR>
                      <a:noFill/>
                    </a:lnR>
                    <a:lnT>
                      <a:noFill/>
                    </a:lnT>
                    <a:lnB>
                      <a:noFill/>
                    </a:lnB>
                  </a:tcPr>
                </a:tc>
                <a:tc>
                  <a:txBody>
                    <a:bodyPr/>
                    <a:lstStyle/>
                    <a:p>
                      <a:pPr>
                        <a:defRPr sz="1100" b="0">
                          <a:solidFill>
                            <a:srgbClr val="000000"/>
                          </a:solidFill>
                          <a:latin typeface="Poppins"/>
                        </a:defRPr>
                      </a:pPr>
                      <a:r>
                        <a:t>          10.9. Hardinge</a:t>
                      </a:r>
                    </a:p>
                  </a:txBody>
                  <a:tcPr>
                    <a:noFill/>
                    <a:lnL>
                      <a:noFill/>
                    </a:lnL>
                    <a:lnR>
                      <a:noFill/>
                    </a:lnR>
                    <a:lnT>
                      <a:noFill/>
                    </a:lnT>
                    <a:lnB>
                      <a:noFill/>
                    </a:lnB>
                  </a:tcPr>
                </a:tc>
              </a:tr>
              <a:tr h="322729">
                <a:tc>
                  <a:txBody>
                    <a:bodyPr/>
                    <a:lstStyle/>
                    <a:p>
                      <a:pPr>
                        <a:defRPr sz="1100" b="0">
                          <a:solidFill>
                            <a:srgbClr val="000000"/>
                          </a:solidFill>
                          <a:latin typeface="Poppins"/>
                        </a:defRPr>
                      </a:pPr>
                      <a:r>
                        <a:t>          9.4. Recent Developments in the Market</a:t>
                      </a:r>
                    </a:p>
                  </a:txBody>
                  <a:tcPr>
                    <a:noFill/>
                    <a:lnL>
                      <a:noFill/>
                    </a:lnL>
                    <a:lnR>
                      <a:noFill/>
                    </a:lnR>
                    <a:lnT>
                      <a:noFill/>
                    </a:lnT>
                    <a:lnB>
                      <a:noFill/>
                    </a:lnB>
                  </a:tcPr>
                </a:tc>
                <a:tc>
                  <a:txBody>
                    <a:bodyPr/>
                    <a:lstStyle/>
                    <a:p>
                      <a:pPr>
                        <a:defRPr sz="1100" b="0">
                          <a:solidFill>
                            <a:srgbClr val="000000"/>
                          </a:solidFill>
                          <a:latin typeface="Poppins"/>
                        </a:defRPr>
                      </a:pPr>
                      <a:r>
                        <a:t>          10.10. HELLER</a:t>
                      </a:r>
                    </a:p>
                  </a:txBody>
                  <a:tcPr>
                    <a:noFill/>
                    <a:lnL>
                      <a:noFill/>
                    </a:lnL>
                    <a:lnR>
                      <a:noFill/>
                    </a:lnR>
                    <a:lnT>
                      <a:noFill/>
                    </a:lnT>
                    <a:lnB>
                      <a:noFill/>
                    </a:lnB>
                  </a:tcPr>
                </a:tc>
              </a:tr>
              <a:tr h="322729">
                <a:tc>
                  <a:txBody>
                    <a:bodyPr/>
                    <a:lstStyle/>
                    <a:p>
                      <a:pPr>
                        <a:defRPr sz="1100" b="0">
                          <a:solidFill>
                            <a:srgbClr val="000000"/>
                          </a:solidFill>
                          <a:latin typeface="Poppins"/>
                        </a:defRPr>
                      </a:pPr>
                      <a:r>
                        <a:t>          9.5. Company Market Share Analysis, 2024</a:t>
                      </a:r>
                    </a:p>
                  </a:txBody>
                  <a:tcPr>
                    <a:noFill/>
                    <a:lnL>
                      <a:noFill/>
                    </a:lnL>
                    <a:lnR>
                      <a:noFill/>
                    </a:lnR>
                    <a:lnT>
                      <a:noFill/>
                    </a:lnT>
                    <a:lnB>
                      <a:noFill/>
                    </a:lnB>
                  </a:tcPr>
                </a:tc>
                <a:tc>
                  <a:txBody>
                    <a:bodyPr/>
                    <a:lstStyle/>
                    <a:p>
                      <a:pPr>
                        <a:defRPr sz="1100" b="0">
                          <a:solidFill>
                            <a:srgbClr val="000000"/>
                          </a:solidFill>
                          <a:latin typeface="Poppins"/>
                        </a:defRPr>
                      </a:pPr>
                      <a:r>
                        <a:t>          10.11. FANUC</a:t>
                      </a:r>
                    </a:p>
                  </a:txBody>
                  <a:tcPr>
                    <a:noFill/>
                    <a:lnL>
                      <a:noFill/>
                    </a:lnL>
                    <a:lnR>
                      <a:noFill/>
                    </a:lnR>
                    <a:lnT>
                      <a:noFill/>
                    </a:lnT>
                    <a:lnB>
                      <a:noFill/>
                    </a:lnB>
                  </a:tcPr>
                </a:tc>
              </a:tr>
              <a:tr h="322729">
                <a:tc>
                  <a:txBody>
                    <a:bodyPr/>
                    <a:lstStyle/>
                    <a:p>
                      <a:pPr>
                        <a:defRPr sz="1100" b="1">
                          <a:solidFill>
                            <a:srgbClr val="7030A0"/>
                          </a:solidFill>
                          <a:latin typeface="Poppins"/>
                        </a:defRPr>
                      </a:pPr>
                      <a:r>
                        <a:t>10. Key Company Profiles</a:t>
                      </a:r>
                    </a:p>
                  </a:txBody>
                  <a:tcPr>
                    <a:noFill/>
                    <a:lnL>
                      <a:noFill/>
                    </a:lnL>
                    <a:lnR>
                      <a:noFill/>
                    </a:lnR>
                    <a:lnT>
                      <a:noFill/>
                    </a:lnT>
                    <a:lnB>
                      <a:noFill/>
                    </a:lnB>
                  </a:tcPr>
                </a:tc>
                <a:tc>
                  <a:txBody>
                    <a:bodyPr/>
                    <a:lstStyle/>
                    <a:p>
                      <a:pPr>
                        <a:defRPr sz="1100" b="0">
                          <a:solidFill>
                            <a:srgbClr val="000000"/>
                          </a:solidFill>
                          <a:latin typeface="Poppins"/>
                        </a:defRPr>
                      </a:pPr>
                      <a:r>
                        <a:t>          10.12. GF Machining Solutions</a:t>
                      </a:r>
                    </a:p>
                  </a:txBody>
                  <a:tcPr>
                    <a:noFill/>
                    <a:lnL>
                      <a:noFill/>
                    </a:lnL>
                    <a:lnR>
                      <a:noFill/>
                    </a:lnR>
                    <a:lnT>
                      <a:noFill/>
                    </a:lnT>
                    <a:lnB>
                      <a:noFill/>
                    </a:lnB>
                  </a:tcPr>
                </a:tc>
              </a:tr>
              <a:tr h="322729">
                <a:tc>
                  <a:txBody>
                    <a:bodyPr/>
                    <a:lstStyle/>
                    <a:p>
                      <a:pPr>
                        <a:defRPr sz="1100" b="0">
                          <a:solidFill>
                            <a:srgbClr val="000000"/>
                          </a:solidFill>
                          <a:latin typeface="Poppins"/>
                        </a:defRPr>
                      </a:pPr>
                      <a:r>
                        <a:t>          10.1. DMG MORI</a:t>
                      </a:r>
                    </a:p>
                  </a:txBody>
                  <a:tcPr>
                    <a:noFill/>
                    <a:lnL>
                      <a:noFill/>
                    </a:lnL>
                    <a:lnR>
                      <a:noFill/>
                    </a:lnR>
                    <a:lnT>
                      <a:noFill/>
                    </a:lnT>
                    <a:lnB>
                      <a:noFill/>
                    </a:lnB>
                  </a:tcPr>
                </a:tc>
                <a:tc>
                  <a:txBody>
                    <a:bodyPr/>
                    <a:lstStyle/>
                    <a:p>
                      <a:pPr>
                        <a:defRPr sz="1100" b="0">
                          <a:solidFill>
                            <a:srgbClr val="000000"/>
                          </a:solidFill>
                          <a:latin typeface="Poppins"/>
                        </a:defRPr>
                      </a:pPr>
                      <a:r>
                        <a:t>          10.13. CHIRON Group</a:t>
                      </a:r>
                    </a:p>
                  </a:txBody>
                  <a:tcPr>
                    <a:noFill/>
                    <a:lnL>
                      <a:noFill/>
                    </a:lnL>
                    <a:lnR>
                      <a:noFill/>
                    </a:lnR>
                    <a:lnT>
                      <a:noFill/>
                    </a:lnT>
                    <a:lnB>
                      <a:noFill/>
                    </a:lnB>
                  </a:tcPr>
                </a:tc>
              </a:tr>
              <a:tr h="322729">
                <a:tc>
                  <a:txBody>
                    <a:bodyPr/>
                    <a:lstStyle/>
                    <a:p>
                      <a:pPr>
                        <a:defRPr sz="1100" b="0">
                          <a:solidFill>
                            <a:srgbClr val="000000"/>
                          </a:solidFill>
                          <a:latin typeface="Poppins"/>
                        </a:defRPr>
                      </a:pPr>
                      <a:r>
                        <a:t>                    10.1.1. Company Overview</a:t>
                      </a:r>
                    </a:p>
                  </a:txBody>
                  <a:tcPr>
                    <a:noFill/>
                    <a:lnL>
                      <a:noFill/>
                    </a:lnL>
                    <a:lnR>
                      <a:noFill/>
                    </a:lnR>
                    <a:lnT>
                      <a:noFill/>
                    </a:lnT>
                    <a:lnB>
                      <a:noFill/>
                    </a:lnB>
                  </a:tcPr>
                </a:tc>
                <a:tc>
                  <a:txBody>
                    <a:bodyPr/>
                    <a:lstStyle/>
                    <a:p>
                      <a:pPr>
                        <a:defRPr sz="1100" b="0">
                          <a:solidFill>
                            <a:srgbClr val="000000"/>
                          </a:solidFill>
                          <a:latin typeface="Poppins"/>
                        </a:defRPr>
                      </a:pPr>
                      <a:r>
                        <a:t>          10.14. MAG IAS GmbH</a:t>
                      </a:r>
                    </a:p>
                  </a:txBody>
                  <a:tcPr>
                    <a:noFill/>
                    <a:lnL>
                      <a:noFill/>
                    </a:lnL>
                    <a:lnR>
                      <a:noFill/>
                    </a:lnR>
                    <a:lnT>
                      <a:noFill/>
                    </a:lnT>
                    <a:lnB>
                      <a:noFill/>
                    </a:lnB>
                  </a:tcPr>
                </a:tc>
              </a:tr>
              <a:tr h="322729">
                <a:tc>
                  <a:txBody>
                    <a:bodyPr/>
                    <a:lstStyle/>
                    <a:p>
                      <a:pPr>
                        <a:defRPr sz="1100" b="0">
                          <a:solidFill>
                            <a:srgbClr val="000000"/>
                          </a:solidFill>
                          <a:latin typeface="Poppins"/>
                        </a:defRPr>
                      </a:pPr>
                      <a:r>
                        <a:t>                    10.1.2. Product Portfolio Overview</a:t>
                      </a:r>
                    </a:p>
                  </a:txBody>
                  <a:tcPr>
                    <a:noFill/>
                    <a:lnL>
                      <a:noFill/>
                    </a:lnL>
                    <a:lnR>
                      <a:noFill/>
                    </a:lnR>
                    <a:lnT>
                      <a:noFill/>
                    </a:lnT>
                    <a:lnB>
                      <a:noFill/>
                    </a:lnB>
                  </a:tcPr>
                </a:tc>
                <a:tc>
                  <a:txBody>
                    <a:bodyPr/>
                    <a:lstStyle/>
                    <a:p>
                      <a:pPr>
                        <a:defRPr sz="1100" b="0">
                          <a:solidFill>
                            <a:srgbClr val="000000"/>
                          </a:solidFill>
                          <a:latin typeface="Poppins"/>
                        </a:defRPr>
                      </a:pPr>
                      <a:r>
                        <a:t>          10.15. GROB-WERKE GmbH &amp; Co. KG</a:t>
                      </a:r>
                    </a:p>
                  </a:txBody>
                  <a:tcPr>
                    <a:noFill/>
                    <a:lnL>
                      <a:noFill/>
                    </a:lnL>
                    <a:lnR>
                      <a:noFill/>
                    </a:lnR>
                    <a:lnT>
                      <a:noFill/>
                    </a:lnT>
                    <a:lnB>
                      <a:noFill/>
                    </a:lnB>
                  </a:tcPr>
                </a:tc>
              </a:tr>
              <a:tr h="322736">
                <a:tc>
                  <a:txBody>
                    <a:bodyPr/>
                    <a:lstStyle/>
                    <a:p>
                      <a:pPr>
                        <a:defRPr sz="1100" b="0">
                          <a:solidFill>
                            <a:srgbClr val="000000"/>
                          </a:solidFill>
                          <a:latin typeface="Poppins"/>
                        </a:defRPr>
                      </a:pPr>
                      <a:r>
                        <a:t>                    10.1.3. Financial Overview</a:t>
                      </a:r>
                    </a:p>
                  </a:txBody>
                  <a:tcPr>
                    <a:noFill/>
                    <a:lnL>
                      <a:noFill/>
                    </a:lnL>
                    <a:lnR>
                      <a:noFill/>
                    </a:lnR>
                    <a:lnT>
                      <a:noFill/>
                    </a:lnT>
                    <a:lnB>
                      <a:noFill/>
                    </a:lnB>
                  </a:tcPr>
                </a:tc>
                <a:tc>
                  <a:txBody>
                    <a:bodyPr/>
                    <a:lstStyle/>
                    <a:p>
                      <a:pPr>
                        <a:defRPr sz="1100" b="0">
                          <a:solidFill>
                            <a:srgbClr val="000000"/>
                          </a:solidFill>
                          <a:latin typeface="Poppins"/>
                        </a:defRPr>
                      </a:pPr>
                      <a:r>
                        <a:t>          10.16. EMAG GmbH &amp; Co. KG</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10.17. JTEKT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10.18. Shenyang Machine Tools (SMTCL)</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10.19. Jyoti CNC Automation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10.20. DN Solutions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1">
                          <a:solidFill>
                            <a:srgbClr val="7030A0"/>
                          </a:solidFill>
                          <a:latin typeface="Poppins"/>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998614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17938</TotalTime>
  <Words>2679</Words>
  <Application>Microsoft Office PowerPoint</Application>
  <PresentationFormat>Widescreen</PresentationFormat>
  <Paragraphs>536</Paragraphs>
  <Slides>47</Slides>
  <Notes>14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47</vt:i4>
      </vt:variant>
    </vt:vector>
  </HeadingPairs>
  <TitlesOfParts>
    <vt:vector size="62"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PowerPoint Presentation</vt:lpstr>
      <vt:lpstr>MARKET DEFINITION &amp; SCOPE</vt:lpstr>
      <vt:lpstr>MARKET DEFINITION &amp; SCOPE </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MARKET IMPACTING FACTORS</vt:lpstr>
      <vt:lpstr>PowerPoint Presentation</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PowerPoint Presentation</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151</cp:revision>
  <dcterms:created xsi:type="dcterms:W3CDTF">2024-08-12T13:13:25Z</dcterms:created>
  <dcterms:modified xsi:type="dcterms:W3CDTF">2025-10-10T09:06:39Z</dcterms:modified>
</cp:coreProperties>
</file>